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62" r:id="rId7"/>
    <p:sldId id="263" r:id="rId8"/>
    <p:sldId id="264" r:id="rId9"/>
    <p:sldId id="265" r:id="rId10"/>
    <p:sldId id="266" r:id="rId11"/>
    <p:sldId id="267" r:id="rId12"/>
    <p:sldId id="268" r:id="rId13"/>
    <p:sldId id="269" r:id="rId14"/>
    <p:sldId id="271"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04.11.2020</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
        <p:nvSpPr>
          <p:cNvPr id="7" name="TextBox 6"/>
          <p:cNvSpPr txBox="1"/>
          <p:nvPr userDrawn="1"/>
        </p:nvSpPr>
        <p:spPr>
          <a:xfrm>
            <a:off x="8682335" y="4073495"/>
            <a:ext cx="461665" cy="2784505"/>
          </a:xfrm>
          <a:prstGeom prst="rect">
            <a:avLst/>
          </a:prstGeom>
          <a:noFill/>
        </p:spPr>
        <p:txBody>
          <a:bodyPr vert="vert270"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rgbClr val="0070C0"/>
                </a:solidFill>
                <a:effectLst>
                  <a:outerShdw blurRad="38100" dist="38100" dir="2700000" algn="tl">
                    <a:srgbClr val="000000">
                      <a:alpha val="43137"/>
                    </a:srgbClr>
                  </a:outerShdw>
                </a:effectLst>
                <a:latin typeface="Kunstler Script" pitchFamily="66" charset="0"/>
              </a:rPr>
              <a:t>by Bodauova A</a:t>
            </a:r>
            <a:endParaRPr lang="ru-RU" dirty="0">
              <a:solidFill>
                <a:srgbClr val="0070C0"/>
              </a:solidFill>
              <a:effectLst>
                <a:outerShdw blurRad="38100" dist="38100" dir="2700000" algn="tl">
                  <a:srgbClr val="000000">
                    <a:alpha val="43137"/>
                  </a:srgbClr>
                </a:outerShdw>
              </a:effectLst>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683568" y="1916832"/>
            <a:ext cx="7772400" cy="3096344"/>
          </a:xfrm>
          <a:prstGeom prst="rect">
            <a:avLst/>
          </a:prstGeom>
        </p:spPr>
        <p:txBody>
          <a:bodyPr vert="horz" lIns="91440" tIns="45720" rIns="91440" bIns="45720" rtlCol="0" anchor="ctr">
            <a:noAutofit/>
          </a:bodyPr>
          <a:lstStyle/>
          <a:p>
            <a:pPr algn="ctr">
              <a:spcBef>
                <a:spcPct val="0"/>
              </a:spcBef>
            </a:pPr>
            <a:r>
              <a:rPr lang="ru-RU" sz="4800" dirty="0">
                <a:solidFill>
                  <a:srgbClr val="0070C0"/>
                </a:solidFill>
                <a:effectLst>
                  <a:outerShdw blurRad="38100" dist="38100" dir="2700000" algn="tl">
                    <a:srgbClr val="000000">
                      <a:alpha val="43137"/>
                    </a:srgbClr>
                  </a:outerShdw>
                </a:effectLst>
                <a:latin typeface="Times New Roman" pitchFamily="18" charset="0"/>
                <a:ea typeface="+mj-ea"/>
                <a:cs typeface="Times New Roman" pitchFamily="18" charset="0"/>
              </a:rPr>
              <a:t>21. ЧТО НАС ЖДЕТ В БУДУЩЕМ?</a:t>
            </a:r>
          </a:p>
        </p:txBody>
      </p:sp>
      <p:sp>
        <p:nvSpPr>
          <p:cNvPr id="7"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graphicFrame>
        <p:nvGraphicFramePr>
          <p:cNvPr id="8" name="Object 5"/>
          <p:cNvGraphicFramePr>
            <a:graphicFrameLocks noChangeAspect="1"/>
          </p:cNvGraphicFramePr>
          <p:nvPr/>
        </p:nvGraphicFramePr>
        <p:xfrm>
          <a:off x="179512" y="5805264"/>
          <a:ext cx="762000" cy="923925"/>
        </p:xfrm>
        <a:graphic>
          <a:graphicData uri="http://schemas.openxmlformats.org/presentationml/2006/ole">
            <mc:AlternateContent xmlns:mc="http://schemas.openxmlformats.org/markup-compatibility/2006">
              <mc:Choice xmlns:v="urn:schemas-microsoft-com:vml" Requires="v">
                <p:oleObj spid="_x0000_s1027" name="CorelDRAW" r:id="rId3" imgW="1737899" imgH="2127420" progId="CorelDraw.Graphic.16">
                  <p:embed/>
                </p:oleObj>
              </mc:Choice>
              <mc:Fallback>
                <p:oleObj name="CorelDRAW" r:id="rId3" imgW="1737899" imgH="2127420" progId="CorelDraw.Graphic.16">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805264"/>
                        <a:ext cx="762000" cy="923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1763688" y="6021288"/>
            <a:ext cx="7200800" cy="690638"/>
          </a:xfrm>
          <a:prstGeom prst="rect">
            <a:avLst/>
          </a:prstGeom>
          <a:noFill/>
        </p:spPr>
        <p:txBody>
          <a:bodyPr wrap="square" rtlCol="0">
            <a:spAutoFit/>
          </a:bodyPr>
          <a:lstStyle/>
          <a:p>
            <a:pPr>
              <a:lnSpc>
                <a:spcPct val="80000"/>
              </a:lnSpc>
              <a:spcBef>
                <a:spcPts val="600"/>
              </a:spcBef>
            </a:pPr>
            <a:r>
              <a:rPr lang="kk-KZ" sz="1400" dirty="0">
                <a:latin typeface="Times New Roman" pitchFamily="18" charset="0"/>
                <a:cs typeface="Times New Roman" pitchFamily="18" charset="0"/>
              </a:rPr>
              <a:t>ОФ “Центр “Содействие устойчивому развитию”</a:t>
            </a:r>
          </a:p>
          <a:p>
            <a:pPr>
              <a:lnSpc>
                <a:spcPct val="80000"/>
              </a:lnSpc>
              <a:spcBef>
                <a:spcPts val="600"/>
              </a:spcBef>
            </a:pPr>
            <a:r>
              <a:rPr lang="kk-KZ" sz="1400" dirty="0">
                <a:latin typeface="Times New Roman" pitchFamily="18" charset="0"/>
                <a:cs typeface="Times New Roman" pitchFamily="18" charset="0"/>
              </a:rPr>
              <a:t>ГУ “Управление природных ресурсов и регулирования природопользования акимата Мангистауской области”</a:t>
            </a:r>
            <a:endParaRPr lang="ru-RU" sz="1400" dirty="0">
              <a:latin typeface="Times New Roman" pitchFamily="18" charset="0"/>
              <a:cs typeface="Times New Roman" pitchFamily="18" charset="0"/>
            </a:endParaRPr>
          </a:p>
        </p:txBody>
      </p:sp>
      <p:pic>
        <p:nvPicPr>
          <p:cNvPr id="10" name="Picture 7"/>
          <p:cNvPicPr>
            <a:picLocks noChangeAspect="1" noChangeArrowheads="1"/>
          </p:cNvPicPr>
          <p:nvPr/>
        </p:nvPicPr>
        <p:blipFill>
          <a:blip r:embed="rId5" cstate="print"/>
          <a:srcRect/>
          <a:stretch>
            <a:fillRect/>
          </a:stretch>
        </p:blipFill>
        <p:spPr bwMode="auto">
          <a:xfrm>
            <a:off x="1115616" y="5949280"/>
            <a:ext cx="576064" cy="739344"/>
          </a:xfrm>
          <a:prstGeom prst="rect">
            <a:avLst/>
          </a:prstGeom>
          <a:noFill/>
          <a:ln w="9525">
            <a:noFill/>
            <a:miter lim="800000"/>
            <a:headEnd/>
            <a:tailEnd/>
          </a:ln>
        </p:spPr>
      </p:pic>
      <p:sp>
        <p:nvSpPr>
          <p:cNvPr id="11" name="Подзаголовок 2"/>
          <p:cNvSpPr txBox="1">
            <a:spLocks/>
          </p:cNvSpPr>
          <p:nvPr/>
        </p:nvSpPr>
        <p:spPr>
          <a:xfrm>
            <a:off x="179512" y="332656"/>
            <a:ext cx="8640960" cy="648072"/>
          </a:xfrm>
          <a:prstGeom prst="rect">
            <a:avLst/>
          </a:prstGeom>
        </p:spPr>
        <p:txBody>
          <a:bodyPr vert="horz" lIns="91440" tIns="45720" rIns="91440" bIns="45720" rtlCol="0">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b="0" i="0" u="none" strike="noStrike" kern="1200" cap="none" spc="0" normalizeH="0" baseline="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Демонстрационный</a:t>
            </a:r>
            <a:r>
              <a:rPr kumimoji="0" lang="ru-RU" b="0" i="0" u="none" strike="noStrike" kern="1200" cap="none" spc="0" normalizeH="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 материал к учебно-методическому пособию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b="0" i="0" u="none" strike="noStrike" kern="1200" cap="none" spc="0" normalizeH="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для начальных классов средней школы “Экология окружающий среды”</a:t>
            </a:r>
            <a:endParaRPr kumimoji="0" lang="ru-RU" b="0" i="0" u="none" strike="noStrike" kern="1200" cap="none" spc="0" normalizeH="0" baseline="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4000"/>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467544" y="1412776"/>
            <a:ext cx="7632848" cy="3600400"/>
          </a:xfrm>
          <a:prstGeom prst="rect">
            <a:avLst/>
          </a:prstGeom>
          <a:noFill/>
        </p:spPr>
        <p:txBody>
          <a:bodyPr wrap="square" rtlCol="0">
            <a:prstTxWarp prst="textChevronInverted">
              <a:avLst>
                <a:gd name="adj" fmla="val 80050"/>
              </a:avLst>
            </a:prstTxWarp>
            <a:spAutoFit/>
          </a:bodyPr>
          <a:lstStyle/>
          <a:p>
            <a:pPr algn="ctr"/>
            <a:r>
              <a:rPr lang="ru-RU" b="1" dirty="0">
                <a:ln>
                  <a:solidFill>
                    <a:srgbClr val="002060"/>
                  </a:solidFill>
                </a:ln>
                <a:solidFill>
                  <a:srgbClr val="FF0000"/>
                </a:solidFill>
                <a:latin typeface="Times New Roman" pitchFamily="18" charset="0"/>
                <a:cs typeface="Times New Roman" pitchFamily="18" charset="0"/>
              </a:rPr>
              <a:t>Прочитайте историю каждого компонента окружающей среды и угадайте, кто это пишет</a:t>
            </a:r>
            <a:endParaRPr lang="ru-RU" dirty="0">
              <a:ln>
                <a:solidFill>
                  <a:srgbClr val="002060"/>
                </a:solidFill>
              </a:ln>
              <a:solidFill>
                <a:srgbClr val="FF0000"/>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88640"/>
            <a:ext cx="8496944" cy="6146661"/>
          </a:xfrm>
          <a:prstGeom prst="round2Same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indent="360000" algn="just"/>
            <a:r>
              <a:rPr lang="ru-RU" sz="2500" dirty="0">
                <a:latin typeface="Times New Roman" pitchFamily="18" charset="0"/>
                <a:cs typeface="Times New Roman" pitchFamily="18" charset="0"/>
              </a:rPr>
              <a:t>Я – основа всех жизненных процессов. Я присутствую везде: не только в водоёмах, но и в воздухе, в почве и во всех живых организмах. </a:t>
            </a:r>
          </a:p>
          <a:p>
            <a:pPr indent="360000" algn="just"/>
            <a:r>
              <a:rPr lang="ru-RU" sz="2500" dirty="0">
                <a:latin typeface="Times New Roman" pitchFamily="18" charset="0"/>
                <a:cs typeface="Times New Roman" pitchFamily="18" charset="0"/>
              </a:rPr>
              <a:t>Большая часть меня сосредоточена в морях и океанах. Очень часто люди сбрасывают в меня различные кислоты, другие вредные вещества, а ведь без меня жизни на Земле не будет. Одним из основных моих загрязнителей является нефть и нефтепродукты.</a:t>
            </a:r>
          </a:p>
          <a:p>
            <a:pPr indent="360000" algn="just"/>
            <a:r>
              <a:rPr lang="ru-RU" sz="2500" dirty="0">
                <a:latin typeface="Times New Roman" pitchFamily="18" charset="0"/>
                <a:cs typeface="Times New Roman" pitchFamily="18" charset="0"/>
              </a:rPr>
              <a:t>Нефтяное загрязнение очень опасно: на поверхности меня образуется пленка, которая не дает возможность дышать населяющим меня организмам.</a:t>
            </a:r>
          </a:p>
          <a:p>
            <a:pPr indent="360000" algn="just"/>
            <a:r>
              <a:rPr lang="ru-RU" sz="2500" dirty="0">
                <a:latin typeface="Times New Roman" pitchFamily="18" charset="0"/>
                <a:cs typeface="Times New Roman" pitchFamily="18" charset="0"/>
              </a:rPr>
              <a:t>Если люди не будут охранять и защищать меня, то могут погибнуть растения, животные и сами люди.</a:t>
            </a:r>
          </a:p>
          <a:p>
            <a:pPr indent="360000"/>
            <a:r>
              <a:rPr lang="ru-RU" sz="2500" dirty="0">
                <a:latin typeface="Times New Roman" pitchFamily="18" charset="0"/>
                <a:cs typeface="Times New Roman" pitchFamily="18" charset="0"/>
              </a:rPr>
              <a:t> </a:t>
            </a:r>
          </a:p>
          <a:p>
            <a:pPr indent="360000"/>
            <a:r>
              <a:rPr lang="ru-RU" sz="2500" dirty="0">
                <a:latin typeface="Times New Roman" pitchFamily="18" charset="0"/>
                <a:cs typeface="Times New Roman" pitchFamily="18" charset="0"/>
              </a:rPr>
              <a:t>Меня зовут ___________________</a:t>
            </a:r>
          </a:p>
        </p:txBody>
      </p:sp>
      <p:sp>
        <p:nvSpPr>
          <p:cNvPr id="3" name="TextBox 2"/>
          <p:cNvSpPr txBox="1"/>
          <p:nvPr/>
        </p:nvSpPr>
        <p:spPr>
          <a:xfrm>
            <a:off x="2771800" y="5589240"/>
            <a:ext cx="2952328" cy="504056"/>
          </a:xfrm>
          <a:prstGeom prst="rect">
            <a:avLst/>
          </a:prstGeom>
          <a:noFill/>
        </p:spPr>
        <p:txBody>
          <a:bodyPr wrap="square" rtlCol="0">
            <a:prstTxWarp prst="textPlain">
              <a:avLst/>
            </a:prstTxWarp>
            <a:spAutoFit/>
          </a:bodyPr>
          <a:lstStyle/>
          <a:p>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ВОДА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2048" y="116632"/>
            <a:ext cx="8460432" cy="6373475"/>
          </a:xfrm>
          <a:prstGeom prst="foldedCorner">
            <a:avLst>
              <a:gd name="adj" fmla="val 8522"/>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indent="360000" algn="just"/>
            <a:r>
              <a:rPr lang="ru-RU" sz="2500" dirty="0">
                <a:solidFill>
                  <a:schemeClr val="dk1"/>
                </a:solidFill>
                <a:latin typeface="Times New Roman" pitchFamily="18" charset="0"/>
                <a:cs typeface="Times New Roman" pitchFamily="18" charset="0"/>
              </a:rPr>
              <a:t>Задолго до того, как на Земле появилась промышленность, всем живым организмам жилось хорошо, все могли дышать полной грудью, а сейчас мне стыдно перед растениями, на листьях которых ежедневно откладывается слой пыли, копоти и сажи; перед животными, потому что им трудно дышать, у них появляются различные заболевания. Во всех этих бедах виноваты неправильная работа промышленных предприятий: не все фабрики, заводы используют современные очистные установки (фильтры).</a:t>
            </a:r>
          </a:p>
          <a:p>
            <a:pPr indent="360000" algn="just"/>
            <a:r>
              <a:rPr lang="ru-RU" sz="2500" dirty="0">
                <a:solidFill>
                  <a:schemeClr val="dk1"/>
                </a:solidFill>
                <a:latin typeface="Times New Roman" pitchFamily="18" charset="0"/>
                <a:cs typeface="Times New Roman" pitchFamily="18" charset="0"/>
              </a:rPr>
              <a:t>Люди, запомните, если без пищи вы можете прожить 30 дней, без воды три дня, то без меня вы не проживете и пяти минут.</a:t>
            </a:r>
          </a:p>
          <a:p>
            <a:pPr indent="360000"/>
            <a:endParaRPr lang="ru-RU" sz="2500" dirty="0">
              <a:solidFill>
                <a:schemeClr val="dk1"/>
              </a:solidFill>
              <a:latin typeface="Times New Roman" pitchFamily="18" charset="0"/>
              <a:cs typeface="Times New Roman" pitchFamily="18" charset="0"/>
            </a:endParaRPr>
          </a:p>
          <a:p>
            <a:pPr indent="360000"/>
            <a:r>
              <a:rPr lang="ru-RU" sz="2500" dirty="0">
                <a:solidFill>
                  <a:schemeClr val="dk1"/>
                </a:solidFill>
                <a:latin typeface="Times New Roman" pitchFamily="18" charset="0"/>
                <a:cs typeface="Times New Roman" pitchFamily="18" charset="0"/>
              </a:rPr>
              <a:t>Это говорит ______________________</a:t>
            </a:r>
          </a:p>
        </p:txBody>
      </p:sp>
      <p:sp>
        <p:nvSpPr>
          <p:cNvPr id="3" name="TextBox 2"/>
          <p:cNvSpPr txBox="1"/>
          <p:nvPr/>
        </p:nvSpPr>
        <p:spPr>
          <a:xfrm>
            <a:off x="2555776" y="5147900"/>
            <a:ext cx="3312368" cy="585356"/>
          </a:xfrm>
          <a:prstGeom prst="rect">
            <a:avLst/>
          </a:prstGeom>
          <a:noFill/>
        </p:spPr>
        <p:txBody>
          <a:bodyPr wrap="square" rtlCol="0">
            <a:prstTxWarp prst="textPlain">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ru-RU"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ВОЗДУХ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932621"/>
            <a:ext cx="8496944" cy="5160675"/>
          </a:xfrm>
          <a:prstGeom prst="snip2Diag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360000" algn="just"/>
            <a:r>
              <a:rPr lang="ru-RU" sz="2500" dirty="0">
                <a:solidFill>
                  <a:schemeClr val="dk1"/>
                </a:solidFill>
                <a:latin typeface="Times New Roman" pitchFamily="18" charset="0"/>
                <a:cs typeface="Times New Roman" pitchFamily="18" charset="0"/>
              </a:rPr>
              <a:t>Мое плодородие – главное богатство, от которого зависит жизнь людей. Если плодородия не будет, люди не смогут выращивать урожай растений, из которых готовят пищу и шьют одежду.</a:t>
            </a:r>
          </a:p>
          <a:p>
            <a:pPr indent="360000" algn="just"/>
            <a:r>
              <a:rPr lang="ru-RU" sz="2500" dirty="0">
                <a:solidFill>
                  <a:schemeClr val="dk1"/>
                </a:solidFill>
                <a:latin typeface="Times New Roman" pitchFamily="18" charset="0"/>
                <a:cs typeface="Times New Roman" pitchFamily="18" charset="0"/>
              </a:rPr>
              <a:t>Я дом для многих животных и растений. Растения проникают в меня своими корнями, пьют воду, поглощают из меня питательные вещества. Люди должны заботиться обо мне. Вред, который мне наносят, принял угрожающий характер.</a:t>
            </a:r>
          </a:p>
          <a:p>
            <a:pPr indent="360000" algn="just"/>
            <a:endParaRPr lang="ru-RU" sz="2500" dirty="0">
              <a:solidFill>
                <a:schemeClr val="dk1"/>
              </a:solidFill>
              <a:latin typeface="Times New Roman" pitchFamily="18" charset="0"/>
              <a:cs typeface="Times New Roman" pitchFamily="18" charset="0"/>
            </a:endParaRPr>
          </a:p>
          <a:p>
            <a:pPr indent="360000" algn="just"/>
            <a:r>
              <a:rPr lang="ru-RU" sz="2500" dirty="0">
                <a:solidFill>
                  <a:schemeClr val="dk1"/>
                </a:solidFill>
                <a:latin typeface="Times New Roman" pitchFamily="18" charset="0"/>
                <a:cs typeface="Times New Roman" pitchFamily="18" charset="0"/>
              </a:rPr>
              <a:t>Это говорит ________________________</a:t>
            </a:r>
          </a:p>
        </p:txBody>
      </p:sp>
      <p:sp>
        <p:nvSpPr>
          <p:cNvPr id="3" name="TextBox 2"/>
          <p:cNvSpPr txBox="1"/>
          <p:nvPr/>
        </p:nvSpPr>
        <p:spPr>
          <a:xfrm>
            <a:off x="2843808" y="4941168"/>
            <a:ext cx="3888432" cy="648072"/>
          </a:xfrm>
          <a:prstGeom prst="rect">
            <a:avLst/>
          </a:prstGeom>
          <a:noFill/>
        </p:spPr>
        <p:txBody>
          <a:bodyPr wrap="square" rtlCol="0">
            <a:prstTxWarp prst="textPlain">
              <a:avLst/>
            </a:prstTxWarp>
            <a:spAutoFit/>
          </a:bodyPr>
          <a:lstStyle/>
          <a:p>
            <a:r>
              <a:rPr lang="ru-RU"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rPr>
              <a:t>ПОЧВА (ЗЕМЛЯ)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88640"/>
            <a:ext cx="8712968" cy="6486882"/>
          </a:xfrm>
          <a:prstGeom prst="round2Diag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indent="360000" algn="just"/>
            <a:r>
              <a:rPr lang="ru-RU" sz="2500" dirty="0">
                <a:solidFill>
                  <a:schemeClr val="dk1"/>
                </a:solidFill>
                <a:latin typeface="Times New Roman" pitchFamily="18" charset="0"/>
                <a:cs typeface="Times New Roman" pitchFamily="18" charset="0"/>
              </a:rPr>
              <a:t>Мы живые организмы, но не умеем передвигаться, говорить. Мы усваиваем энергию солнца и превращаем ее в вещество, из которого строим свое тело. Животные и человек питаются нами. </a:t>
            </a:r>
          </a:p>
          <a:p>
            <a:pPr indent="360000" algn="just"/>
            <a:r>
              <a:rPr lang="ru-RU" sz="2500" dirty="0">
                <a:solidFill>
                  <a:schemeClr val="dk1"/>
                </a:solidFill>
                <a:latin typeface="Times New Roman" pitchFamily="18" charset="0"/>
                <a:cs typeface="Times New Roman" pitchFamily="18" charset="0"/>
              </a:rPr>
              <a:t>Неразумная деятельность человека приводит к ухудшению воздуха, которым мы дышим, истощению почвы, из которой мы получаем вещества для питания. Нас рвут, выкорчевывают, но мы старательно растем. Наша главная роль, в том, что мы выделяем кислород, необходимый для дыхания животных и людей. </a:t>
            </a:r>
          </a:p>
          <a:p>
            <a:pPr indent="360000" algn="just"/>
            <a:r>
              <a:rPr lang="ru-RU" sz="2500" dirty="0">
                <a:solidFill>
                  <a:schemeClr val="dk1"/>
                </a:solidFill>
                <a:latin typeface="Times New Roman" pitchFamily="18" charset="0"/>
                <a:cs typeface="Times New Roman" pitchFamily="18" charset="0"/>
              </a:rPr>
              <a:t>Люди, помните о том, что мы тесно зависим друг от друга. Уничтожая нас, вы уничтожаете условия своей жизни.</a:t>
            </a:r>
          </a:p>
          <a:p>
            <a:pPr indent="360000" algn="just"/>
            <a:endParaRPr lang="ru-RU" sz="2500" dirty="0">
              <a:solidFill>
                <a:schemeClr val="dk1"/>
              </a:solidFill>
              <a:latin typeface="Times New Roman" pitchFamily="18" charset="0"/>
              <a:cs typeface="Times New Roman" pitchFamily="18" charset="0"/>
            </a:endParaRPr>
          </a:p>
          <a:p>
            <a:pPr indent="360000" algn="just"/>
            <a:r>
              <a:rPr lang="ru-RU" sz="2500" dirty="0">
                <a:solidFill>
                  <a:schemeClr val="dk1"/>
                </a:solidFill>
                <a:latin typeface="Times New Roman" pitchFamily="18" charset="0"/>
                <a:cs typeface="Times New Roman" pitchFamily="18" charset="0"/>
              </a:rPr>
              <a:t>Это говорят ________________________</a:t>
            </a:r>
          </a:p>
        </p:txBody>
      </p:sp>
      <p:sp>
        <p:nvSpPr>
          <p:cNvPr id="3" name="TextBox 2"/>
          <p:cNvSpPr txBox="1"/>
          <p:nvPr/>
        </p:nvSpPr>
        <p:spPr>
          <a:xfrm>
            <a:off x="2627784" y="5579948"/>
            <a:ext cx="3744416" cy="585356"/>
          </a:xfrm>
          <a:prstGeom prst="rect">
            <a:avLst/>
          </a:prstGeom>
          <a:noFill/>
        </p:spPr>
        <p:txBody>
          <a:bodyPr wrap="square" rtlCol="0">
            <a:prstTxWarp prst="textPlain">
              <a:avLst/>
            </a:prstTxWarp>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ru-RU" b="1" dirty="0">
                <a:ln/>
                <a:solidFill>
                  <a:schemeClr val="accent3"/>
                </a:solidFill>
                <a:latin typeface="Times New Roman" pitchFamily="18" charset="0"/>
                <a:cs typeface="Times New Roman" pitchFamily="18" charset="0"/>
              </a:rPr>
              <a:t>РАСТЕНИЯ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16632"/>
            <a:ext cx="8496944" cy="6552728"/>
          </a:xfrm>
          <a:prstGeom prst="roundRect">
            <a:avLst>
              <a:gd name="adj" fmla="val 8645"/>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360000" algn="just">
              <a:lnSpc>
                <a:spcPct val="90000"/>
              </a:lnSpc>
            </a:pPr>
            <a:r>
              <a:rPr lang="ru-RU" sz="2400" dirty="0">
                <a:solidFill>
                  <a:schemeClr val="dk1"/>
                </a:solidFill>
                <a:latin typeface="Times New Roman" pitchFamily="18" charset="0"/>
                <a:cs typeface="Times New Roman" pitchFamily="18" charset="0"/>
              </a:rPr>
              <a:t>Мы живые организмы, можем двигаться, чувствовать, некоторые из нас могут общаться при помощи звуков. Мы питаемся готовой пищей, которую поставляют нам растения. Мы даем людям пищу, одежду, лекарства, люди могут любоваться нами, дружат с некоторыми из нас. </a:t>
            </a:r>
          </a:p>
          <a:p>
            <a:pPr indent="360000" algn="just">
              <a:lnSpc>
                <a:spcPct val="90000"/>
              </a:lnSpc>
            </a:pPr>
            <a:r>
              <a:rPr lang="ru-RU" sz="2400" dirty="0">
                <a:solidFill>
                  <a:schemeClr val="dk1"/>
                </a:solidFill>
                <a:latin typeface="Times New Roman" pitchFamily="18" charset="0"/>
                <a:cs typeface="Times New Roman" pitchFamily="18" charset="0"/>
              </a:rPr>
              <a:t>Мы взволнованы, потому что все меньше остается на земле участков, где мы можем нормально жить и питаться. Человек всюду построил заводы и фабрики, города и поселки. Протянул через просторы земли ветки автомобильных и железных дорог, линии электропередачи. Человек применяет опасные химические вещества, которые вызывают у нас болезни и даже смерть. </a:t>
            </a:r>
          </a:p>
          <a:p>
            <a:pPr indent="360000" algn="just">
              <a:lnSpc>
                <a:spcPct val="90000"/>
              </a:lnSpc>
            </a:pPr>
            <a:r>
              <a:rPr lang="ru-RU" sz="2400" dirty="0">
                <a:solidFill>
                  <a:schemeClr val="dk1"/>
                </a:solidFill>
                <a:latin typeface="Times New Roman" pitchFamily="18" charset="0"/>
                <a:cs typeface="Times New Roman" pitchFamily="18" charset="0"/>
              </a:rPr>
              <a:t>Многие из нас уже не выдержали изменения условий жизни и исчезли навсегда. Мы понимаем, что в природе каждая ее часть очень важна, и наше исчезновение с лица Земли грозит гибелью человеку.</a:t>
            </a:r>
          </a:p>
          <a:p>
            <a:pPr indent="360000" algn="just">
              <a:lnSpc>
                <a:spcPct val="90000"/>
              </a:lnSpc>
            </a:pPr>
            <a:endParaRPr lang="ru-RU" sz="2400" dirty="0">
              <a:solidFill>
                <a:schemeClr val="dk1"/>
              </a:solidFill>
              <a:latin typeface="Times New Roman" pitchFamily="18" charset="0"/>
              <a:cs typeface="Times New Roman" pitchFamily="18" charset="0"/>
            </a:endParaRPr>
          </a:p>
          <a:p>
            <a:pPr indent="360000" algn="just">
              <a:lnSpc>
                <a:spcPct val="90000"/>
              </a:lnSpc>
            </a:pPr>
            <a:r>
              <a:rPr lang="ru-RU" sz="2400" dirty="0">
                <a:solidFill>
                  <a:schemeClr val="dk1"/>
                </a:solidFill>
                <a:latin typeface="Times New Roman" pitchFamily="18" charset="0"/>
                <a:cs typeface="Times New Roman" pitchFamily="18" charset="0"/>
              </a:rPr>
              <a:t>Это говорят _______________________</a:t>
            </a:r>
          </a:p>
        </p:txBody>
      </p:sp>
      <p:sp>
        <p:nvSpPr>
          <p:cNvPr id="3" name="TextBox 2"/>
          <p:cNvSpPr txBox="1"/>
          <p:nvPr/>
        </p:nvSpPr>
        <p:spPr>
          <a:xfrm>
            <a:off x="2483768" y="5651956"/>
            <a:ext cx="3456384" cy="513348"/>
          </a:xfrm>
          <a:prstGeom prst="rect">
            <a:avLst/>
          </a:prstGeom>
          <a:noFill/>
        </p:spPr>
        <p:txBody>
          <a:bodyPr wrap="square" rtlCol="0">
            <a:prstTxWarp prst="textPlain">
              <a:avLst/>
            </a:prstTxWarp>
            <a:spAutoFit/>
          </a:bodyPr>
          <a:lstStyle/>
          <a:p>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ЖИВОТНЫЕ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1000"/>
            <a:lum/>
          </a:blip>
          <a:srcRect/>
          <a:stretch>
            <a:fillRect l="-17000" r="-1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23528" y="692696"/>
            <a:ext cx="8568952" cy="3528392"/>
          </a:xfrm>
          <a:prstGeom prst="rect">
            <a:avLst/>
          </a:prstGeom>
        </p:spPr>
        <p:txBody>
          <a:bodyPr>
            <a:prstTxWarp prst="textDeflate">
              <a:avLst>
                <a:gd name="adj" fmla="val 15590"/>
              </a:avLst>
            </a:prstTxWarp>
            <a:spAutoFit/>
          </a:bodyPr>
          <a:lstStyle/>
          <a:p>
            <a:pPr algn="ctr"/>
            <a:r>
              <a:rPr lang="ru-RU" b="1" dirty="0">
                <a:ln>
                  <a:solidFill>
                    <a:srgbClr val="002060"/>
                  </a:solidFill>
                </a:ln>
                <a:solidFill>
                  <a:srgbClr val="FF0000"/>
                </a:solidFill>
                <a:latin typeface="Times New Roman" pitchFamily="18" charset="0"/>
                <a:cs typeface="Times New Roman" pitchFamily="18" charset="0"/>
              </a:rPr>
              <a:t>Прочитайте рассказы </a:t>
            </a:r>
          </a:p>
          <a:p>
            <a:pPr algn="ctr"/>
            <a:r>
              <a:rPr lang="ru-RU" b="1" dirty="0">
                <a:ln>
                  <a:solidFill>
                    <a:srgbClr val="002060"/>
                  </a:solidFill>
                </a:ln>
                <a:solidFill>
                  <a:srgbClr val="0070C0"/>
                </a:solidFill>
                <a:latin typeface="Times New Roman" pitchFamily="18" charset="0"/>
                <a:cs typeface="Times New Roman" pitchFamily="18" charset="0"/>
              </a:rPr>
              <a:t>«</a:t>
            </a:r>
            <a:r>
              <a:rPr lang="ru-RU" b="1" i="1" dirty="0">
                <a:ln>
                  <a:solidFill>
                    <a:srgbClr val="002060"/>
                  </a:solidFill>
                </a:ln>
                <a:solidFill>
                  <a:srgbClr val="0070C0"/>
                </a:solidFill>
                <a:latin typeface="Times New Roman" pitchFamily="18" charset="0"/>
                <a:cs typeface="Times New Roman" pitchFamily="18" charset="0"/>
              </a:rPr>
              <a:t>гостей из будущего</a:t>
            </a:r>
            <a:r>
              <a:rPr lang="ru-RU" b="1" dirty="0">
                <a:ln>
                  <a:solidFill>
                    <a:srgbClr val="002060"/>
                  </a:solidFill>
                </a:ln>
                <a:solidFill>
                  <a:srgbClr val="0070C0"/>
                </a:solidFill>
                <a:latin typeface="Times New Roman" pitchFamily="18" charset="0"/>
                <a:cs typeface="Times New Roman" pitchFamily="18" charset="0"/>
              </a:rPr>
              <a:t>»</a:t>
            </a:r>
            <a:r>
              <a:rPr lang="ru-RU" b="1" i="1" dirty="0">
                <a:ln>
                  <a:solidFill>
                    <a:srgbClr val="002060"/>
                  </a:solidFill>
                </a:ln>
                <a:solidFill>
                  <a:srgbClr val="0070C0"/>
                </a:solidFill>
                <a:latin typeface="Times New Roman" pitchFamily="18" charset="0"/>
                <a:cs typeface="Times New Roman" pitchFamily="18" charset="0"/>
              </a:rPr>
              <a:t>,</a:t>
            </a:r>
            <a:r>
              <a:rPr lang="ru-RU" b="1" dirty="0">
                <a:ln>
                  <a:solidFill>
                    <a:srgbClr val="002060"/>
                  </a:solidFill>
                </a:ln>
                <a:solidFill>
                  <a:srgbClr val="FF0000"/>
                </a:solidFill>
                <a:latin typeface="Times New Roman" pitchFamily="18" charset="0"/>
                <a:cs typeface="Times New Roman" pitchFamily="18" charset="0"/>
              </a:rPr>
              <a:t> </a:t>
            </a:r>
          </a:p>
          <a:p>
            <a:pPr algn="ctr"/>
            <a:r>
              <a:rPr lang="ru-RU" b="1" dirty="0">
                <a:ln>
                  <a:solidFill>
                    <a:srgbClr val="002060"/>
                  </a:solidFill>
                </a:ln>
                <a:solidFill>
                  <a:srgbClr val="FF0000"/>
                </a:solidFill>
                <a:latin typeface="Times New Roman" pitchFamily="18" charset="0"/>
                <a:cs typeface="Times New Roman" pitchFamily="18" charset="0"/>
              </a:rPr>
              <a:t>узнайте, кто из них есть </a:t>
            </a:r>
          </a:p>
          <a:p>
            <a:pPr algn="ctr"/>
            <a:r>
              <a:rPr lang="ru-RU" b="1" dirty="0">
                <a:ln>
                  <a:solidFill>
                    <a:srgbClr val="002060"/>
                  </a:solidFill>
                </a:ln>
                <a:solidFill>
                  <a:srgbClr val="FF0000"/>
                </a:solidFill>
                <a:latin typeface="Times New Roman" pitchFamily="18" charset="0"/>
                <a:cs typeface="Times New Roman" pitchFamily="18" charset="0"/>
              </a:rPr>
              <a:t>на Земле уже сейчас</a:t>
            </a:r>
            <a:endParaRPr lang="ru-RU" dirty="0">
              <a:ln>
                <a:solidFill>
                  <a:srgbClr val="002060"/>
                </a:solidFill>
              </a:ln>
              <a:solidFill>
                <a:srgbClr val="FF0000"/>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08" y="332656"/>
            <a:ext cx="9036496" cy="5706463"/>
          </a:xfrm>
          <a:prstGeom prst="cloud">
            <a:avLst/>
          </a:prstGeom>
          <a:gradFill flip="none" rotWithShape="1">
            <a:gsLst>
              <a:gs pos="0">
                <a:schemeClr val="dk1">
                  <a:tint val="50000"/>
                  <a:satMod val="300000"/>
                  <a:alpha val="46000"/>
                </a:schemeClr>
              </a:gs>
              <a:gs pos="35000">
                <a:schemeClr val="bg1">
                  <a:lumMod val="95000"/>
                </a:schemeClr>
              </a:gs>
              <a:gs pos="100000">
                <a:schemeClr val="dk1">
                  <a:tint val="15000"/>
                  <a:satMod val="350000"/>
                </a:schemeClr>
              </a:gs>
            </a:gsLst>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wrap="square" rtlCol="0">
            <a:spAutoFit/>
          </a:bodyPr>
          <a:lstStyle/>
          <a:p>
            <a:pPr indent="360000">
              <a:lnSpc>
                <a:spcPct val="90000"/>
              </a:lnSpc>
            </a:pPr>
            <a:r>
              <a:rPr lang="ru-RU" sz="2400" dirty="0">
                <a:solidFill>
                  <a:schemeClr val="dk1"/>
                </a:solidFill>
                <a:latin typeface="Times New Roman" pitchFamily="18" charset="0"/>
                <a:cs typeface="Times New Roman" pitchFamily="18" charset="0"/>
              </a:rPr>
              <a:t>Я </a:t>
            </a:r>
            <a:r>
              <a:rPr lang="ru-RU" sz="2400" b="1" dirty="0">
                <a:solidFill>
                  <a:srgbClr val="FF0000"/>
                </a:solidFill>
                <a:latin typeface="Times New Roman" pitchFamily="18" charset="0"/>
                <a:cs typeface="Times New Roman" pitchFamily="18" charset="0"/>
              </a:rPr>
              <a:t>кислотный дождь</a:t>
            </a:r>
            <a:r>
              <a:rPr lang="ru-RU" sz="2400" dirty="0">
                <a:solidFill>
                  <a:schemeClr val="dk1"/>
                </a:solidFill>
                <a:latin typeface="Times New Roman" pitchFamily="18" charset="0"/>
                <a:cs typeface="Times New Roman" pitchFamily="18" charset="0"/>
              </a:rPr>
              <a:t>, я рад, что вы – люди меня создали. Я люблю уничтожать территории растительного мира, которые благодаря мне значительно сократились. </a:t>
            </a:r>
          </a:p>
          <a:p>
            <a:pPr indent="360000">
              <a:lnSpc>
                <a:spcPct val="90000"/>
              </a:lnSpc>
            </a:pPr>
            <a:r>
              <a:rPr lang="ru-RU" sz="2400" dirty="0">
                <a:solidFill>
                  <a:schemeClr val="dk1"/>
                </a:solidFill>
                <a:latin typeface="Times New Roman" pitchFamily="18" charset="0"/>
                <a:cs typeface="Times New Roman" pitchFamily="18" charset="0"/>
              </a:rPr>
              <a:t>Я возникаю благодаря промышленности, которая выбрасывает в атмосферу вредные вещества. Уничтожение лесов влечет за собой гибель растений и животных. Последствия сокращения площади лесов человек ощущает уже сегодня, потому что леса – это легкие планеты.</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692696"/>
            <a:ext cx="8568952" cy="550920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360000" algn="just"/>
            <a:r>
              <a:rPr lang="ru-RU" sz="2200" dirty="0">
                <a:latin typeface="Times New Roman" pitchFamily="18" charset="0"/>
                <a:cs typeface="Times New Roman" pitchFamily="18" charset="0"/>
              </a:rPr>
              <a:t>Я – </a:t>
            </a:r>
            <a:r>
              <a:rPr lang="ru-RU" sz="2200" b="1" dirty="0">
                <a:solidFill>
                  <a:srgbClr val="FF0000"/>
                </a:solidFill>
                <a:latin typeface="Times New Roman" pitchFamily="18" charset="0"/>
                <a:cs typeface="Times New Roman" pitchFamily="18" charset="0"/>
              </a:rPr>
              <a:t>«парниковый эффект», </a:t>
            </a:r>
            <a:r>
              <a:rPr lang="ru-RU" sz="2200" dirty="0">
                <a:latin typeface="Times New Roman" pitchFamily="18" charset="0"/>
                <a:cs typeface="Times New Roman" pitchFamily="18" charset="0"/>
              </a:rPr>
              <a:t>возник благодаря выбросам в атмосферу некоторых газов. Я не позволяю солнечным лучам, которые отражаются от поверхности Земли, возвращаться обратно в космос. Я делаю так, чтобы на Земле стало жарче, ледники все растаяли, затопили многие континенты, рек стало меньше, все живое осталось без питьевой воды, и плодородные земли превратились в пустыню. А еще я посылаю на Землю страшные ураганы и тайфуны.</a:t>
            </a:r>
          </a:p>
          <a:p>
            <a:pPr indent="360000" algn="just"/>
            <a:r>
              <a:rPr lang="ru-RU" sz="2200" dirty="0">
                <a:latin typeface="Times New Roman" pitchFamily="18" charset="0"/>
                <a:cs typeface="Times New Roman" pitchFamily="18" charset="0"/>
              </a:rPr>
              <a:t>Но я не хочу, чтобы растения и животные погибли, поэтому я расскажу вам, как предотвратить мою проблему. Для этого надо сократить потребление угля, использовать энергию природы: энергию солнца, ветра, воды, приливов и отливов, тепло земных недр. Надо перестать ездить на автомобиле, больше ходить пешком и ездить на велосипеде. Нужно беречь электроэнергию, выключать свет и электроприборы, когда ими не пользуетесь. </a:t>
            </a:r>
          </a:p>
          <a:p>
            <a:pPr indent="360000" algn="just"/>
            <a:r>
              <a:rPr lang="ru-RU" sz="2200" dirty="0">
                <a:latin typeface="Times New Roman" pitchFamily="18" charset="0"/>
                <a:cs typeface="Times New Roman" pitchFamily="18" charset="0"/>
              </a:rPr>
              <a:t>И тогда я буду просто немного согревать Землю, а не изменять климат Земли.</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80630"/>
            <a:ext cx="8352928" cy="5720715"/>
          </a:xfrm>
          <a:prstGeom prst="plaque">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360000">
              <a:lnSpc>
                <a:spcPct val="90000"/>
              </a:lnSpc>
              <a:spcBef>
                <a:spcPts val="600"/>
              </a:spcBef>
            </a:pPr>
            <a:r>
              <a:rPr lang="ru-RU" sz="2500" dirty="0">
                <a:solidFill>
                  <a:schemeClr val="dk1"/>
                </a:solidFill>
                <a:latin typeface="Times New Roman" pitchFamily="18" charset="0"/>
                <a:cs typeface="Times New Roman" pitchFamily="18" charset="0"/>
              </a:rPr>
              <a:t>Я – </a:t>
            </a:r>
            <a:r>
              <a:rPr lang="ru-RU" sz="2500" b="1" dirty="0">
                <a:solidFill>
                  <a:srgbClr val="FF0000"/>
                </a:solidFill>
                <a:latin typeface="Times New Roman" pitchFamily="18" charset="0"/>
                <a:cs typeface="Times New Roman" pitchFamily="18" charset="0"/>
              </a:rPr>
              <a:t>озоновый слой Земли</a:t>
            </a:r>
            <a:r>
              <a:rPr lang="ru-RU" sz="2500" dirty="0">
                <a:solidFill>
                  <a:schemeClr val="dk1"/>
                </a:solidFill>
                <a:latin typeface="Times New Roman" pitchFamily="18" charset="0"/>
                <a:cs typeface="Times New Roman" pitchFamily="18" charset="0"/>
              </a:rPr>
              <a:t>. Я защищаю Землю от сильных лучей солнца, которые губительно влияют на все живые организмы и даже на человека.</a:t>
            </a:r>
          </a:p>
          <a:p>
            <a:pPr indent="360000">
              <a:lnSpc>
                <a:spcPct val="90000"/>
              </a:lnSpc>
              <a:spcBef>
                <a:spcPts val="600"/>
              </a:spcBef>
            </a:pPr>
            <a:r>
              <a:rPr lang="ru-RU" sz="2500" dirty="0">
                <a:solidFill>
                  <a:schemeClr val="dk1"/>
                </a:solidFill>
                <a:latin typeface="Times New Roman" pitchFamily="18" charset="0"/>
                <a:cs typeface="Times New Roman" pitchFamily="18" charset="0"/>
              </a:rPr>
              <a:t>В том, что мои размеры уменьшаются, виноваты запуск космических кораблей, сверхзвуковых самолетов, использование фреонов (которыми наполняют холодильники и дезодоранты).</a:t>
            </a:r>
          </a:p>
          <a:p>
            <a:pPr indent="360000">
              <a:lnSpc>
                <a:spcPct val="90000"/>
              </a:lnSpc>
              <a:spcBef>
                <a:spcPts val="600"/>
              </a:spcBef>
            </a:pPr>
            <a:r>
              <a:rPr lang="ru-RU" sz="2500" dirty="0">
                <a:solidFill>
                  <a:schemeClr val="dk1"/>
                </a:solidFill>
                <a:latin typeface="Times New Roman" pitchFamily="18" charset="0"/>
                <a:cs typeface="Times New Roman" pitchFamily="18" charset="0"/>
              </a:rPr>
              <a:t>Чтобы сохранить все живое, нужно отказаться от использования вредных фреонов, не допускать ядерных взрывов, регулировать полеты</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Autofit/>
          </a:bodyPr>
          <a:lstStyle/>
          <a:p>
            <a:pPr>
              <a:lnSpc>
                <a:spcPct val="80000"/>
              </a:lnSpc>
            </a:pPr>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Прочитайте правила, которые помогут нам сохранить нашу планету, и скажите, согласны ли вы с ними</a:t>
            </a:r>
          </a:p>
        </p:txBody>
      </p:sp>
      <p:sp>
        <p:nvSpPr>
          <p:cNvPr id="4" name="Содержимое 3"/>
          <p:cNvSpPr>
            <a:spLocks noGrp="1"/>
          </p:cNvSpPr>
          <p:nvPr>
            <p:ph idx="1"/>
          </p:nvPr>
        </p:nvSpPr>
        <p:spPr>
          <a:xfrm>
            <a:off x="323528" y="1600200"/>
            <a:ext cx="8496944" cy="4925144"/>
          </a:xfrm>
          <a:prstGeom prst="verticalScroll">
            <a:avLst>
              <a:gd name="adj" fmla="val 13978"/>
            </a:avLst>
          </a:prstGeom>
          <a:effectLst>
            <a:outerShdw blurRad="63500" sx="102000" sy="102000" algn="ctr" rotWithShape="0">
              <a:prstClr val="black">
                <a:alpha val="40000"/>
              </a:prstClr>
            </a:outerShdw>
          </a:effectLst>
        </p:spPr>
        <p:style>
          <a:lnRef idx="1">
            <a:schemeClr val="accent3"/>
          </a:lnRef>
          <a:fillRef idx="2">
            <a:schemeClr val="accent3"/>
          </a:fillRef>
          <a:effectRef idx="1">
            <a:schemeClr val="accent3"/>
          </a:effectRef>
          <a:fontRef idx="minor">
            <a:schemeClr val="dk1"/>
          </a:fontRef>
        </p:style>
        <p:txBody>
          <a:bodyPr>
            <a:normAutofit/>
          </a:bodyPr>
          <a:lstStyle/>
          <a:p>
            <a:pPr marL="0" indent="360000" algn="ctr">
              <a:buNone/>
            </a:pPr>
            <a:endParaRPr lang="ru-RU" sz="2400" dirty="0">
              <a:solidFill>
                <a:schemeClr val="dk1"/>
              </a:solidFill>
              <a:latin typeface="Times New Roman" pitchFamily="18" charset="0"/>
              <a:cs typeface="Times New Roman" pitchFamily="18" charset="0"/>
            </a:endParaRPr>
          </a:p>
          <a:p>
            <a:pPr marL="0" indent="360000" algn="ctr">
              <a:buNone/>
            </a:pPr>
            <a:r>
              <a:rPr lang="ru-RU" sz="2400" dirty="0">
                <a:solidFill>
                  <a:schemeClr val="dk1"/>
                </a:solidFill>
                <a:latin typeface="Times New Roman" pitchFamily="18" charset="0"/>
                <a:cs typeface="Times New Roman" pitchFamily="18" charset="0"/>
              </a:rPr>
              <a:t>Давайте начнем охранять природу все вместе и каждый в отдельности, ведь для этого надо не так много: любить и бережно относиться ко всему живому, не бросать мусор на улицах, не ломать ветки деревьев, не убивать животных без причины, экономить воду и электроэнергию в своих квартирах и домах, при работе на дачных участках не применять пестициды и ядохимикаты</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6000"/>
            <a:lum/>
          </a:blip>
          <a:srcRect/>
          <a:stretch>
            <a:fillRect/>
          </a:stretch>
        </a:blipFill>
        <a:effectLst/>
      </p:bgPr>
    </p:bg>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43608" y="548680"/>
            <a:ext cx="7056784" cy="4569371"/>
          </a:xfrm>
        </p:spPr>
        <p:txBody>
          <a:bodyPr>
            <a:prstTxWarp prst="textWave1">
              <a:avLst>
                <a:gd name="adj1" fmla="val 9571"/>
                <a:gd name="adj2" fmla="val -278"/>
              </a:avLst>
            </a:prstTxWarp>
            <a:normAutofit/>
          </a:bodyPr>
          <a:lstStyle/>
          <a:p>
            <a:pPr marL="0" indent="360000" algn="ctr">
              <a:buNone/>
            </a:pPr>
            <a:r>
              <a:rPr lang="ru-RU" sz="2200" b="1" dirty="0">
                <a:ln w="10541" cmpd="sng">
                  <a:solidFill>
                    <a:schemeClr val="accent1">
                      <a:shade val="88000"/>
                      <a:satMod val="110000"/>
                    </a:schemeClr>
                  </a:solidFill>
                  <a:prstDash val="solid"/>
                </a:ln>
                <a:gradFill flip="none" rotWithShape="1">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18900000" scaled="1"/>
                  <a:tileRect/>
                </a:gradFill>
                <a:latin typeface="Times New Roman" pitchFamily="18" charset="0"/>
                <a:cs typeface="Times New Roman" pitchFamily="18" charset="0"/>
              </a:rPr>
              <a:t>Подумайте и расскажите, какие еще правила помогут спасти нашу планету</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188640"/>
            <a:ext cx="8136904" cy="1107996"/>
          </a:xfrm>
          <a:prstGeom prst="rect">
            <a:avLst/>
          </a:prstGeom>
        </p:spPr>
        <p:txBody>
          <a:bodyPr wrap="square">
            <a:spAutoFit/>
          </a:bodyPr>
          <a:lstStyle/>
          <a:p>
            <a:pPr algn="ctr">
              <a:spcBef>
                <a:spcPct val="0"/>
              </a:spcBef>
            </a:pPr>
            <a:r>
              <a:rPr lang="ru-RU" sz="3300" b="1" dirty="0">
                <a:solidFill>
                  <a:schemeClr val="tx2"/>
                </a:solidFill>
                <a:effectLst>
                  <a:outerShdw blurRad="38100" dist="38100" dir="2700000" algn="tl">
                    <a:srgbClr val="000000">
                      <a:alpha val="43137"/>
                    </a:srgbClr>
                  </a:outerShdw>
                </a:effectLst>
                <a:latin typeface="Times New Roman" pitchFamily="18" charset="0"/>
                <a:ea typeface="+mj-ea"/>
                <a:cs typeface="Times New Roman" pitchFamily="18" charset="0"/>
              </a:rPr>
              <a:t>Нарисуйте, как ты представляешь себе Землю без растений и без животных</a:t>
            </a:r>
          </a:p>
        </p:txBody>
      </p:sp>
      <p:sp>
        <p:nvSpPr>
          <p:cNvPr id="5" name="Прямоугольник с двумя скругленными противолежащими углами 4"/>
          <p:cNvSpPr/>
          <p:nvPr/>
        </p:nvSpPr>
        <p:spPr>
          <a:xfrm>
            <a:off x="395536" y="1772816"/>
            <a:ext cx="8280920" cy="4320480"/>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1043</Words>
  <Application>Microsoft Office PowerPoint</Application>
  <PresentationFormat>Экран (4:3)</PresentationFormat>
  <Paragraphs>52</Paragraphs>
  <Slides>14</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20" baseType="lpstr">
      <vt:lpstr>Arial</vt:lpstr>
      <vt:lpstr>Calibri</vt:lpstr>
      <vt:lpstr>Kunstler Script</vt:lpstr>
      <vt:lpstr>Times New Roman</vt:lpstr>
      <vt:lpstr>Тема Office</vt:lpstr>
      <vt:lpstr>CorelDRAW</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Прочитайте правила, которые помогут нам сохранить нашу планету, и скажите, согласны ли вы с ними</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Асема</dc:creator>
  <cp:lastModifiedBy>Пользователь</cp:lastModifiedBy>
  <cp:revision>11</cp:revision>
  <dcterms:created xsi:type="dcterms:W3CDTF">2016-03-04T10:25:40Z</dcterms:created>
  <dcterms:modified xsi:type="dcterms:W3CDTF">2020-11-04T05:03:28Z</dcterms:modified>
</cp:coreProperties>
</file>