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4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 snapToObjects="1"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CE31147-870D-4BAD-B45C-BA60297215A0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5932D928-1413-42FF-A31D-5075BEA8D231}">
      <dgm:prSet/>
      <dgm:spPr/>
      <dgm:t>
        <a:bodyPr/>
        <a:lstStyle/>
        <a:p>
          <a:pPr rtl="0"/>
          <a:r>
            <a:rPr lang="ru-RU" i="1" dirty="0">
              <a:latin typeface="Times New Roman" pitchFamily="18" charset="0"/>
              <a:cs typeface="Times New Roman" pitchFamily="18" charset="0"/>
            </a:rPr>
            <a:t>Размеры классной комнаты: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 площадь – не менее 50 м</a:t>
          </a:r>
          <a:r>
            <a:rPr lang="ru-RU" baseline="30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, высота – 3 м. </a:t>
          </a:r>
        </a:p>
      </dgm:t>
    </dgm:pt>
    <dgm:pt modelId="{E2727797-3A3E-4DE8-8A19-5A5A80B8BF59}" type="parTrans" cxnId="{766B1978-D8DA-4176-A2C1-E716A795B1D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983A7DE4-66D1-4438-A64F-46105332FBE9}" type="sibTrans" cxnId="{766B1978-D8DA-4176-A2C1-E716A795B1D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8D6BFBD-C1DB-4D3F-849B-135807A7AD6E}">
      <dgm:prSet/>
      <dgm:spPr/>
      <dgm:t>
        <a:bodyPr/>
        <a:lstStyle/>
        <a:p>
          <a:pPr rtl="0"/>
          <a:r>
            <a:rPr lang="ru-RU" i="1" dirty="0">
              <a:latin typeface="Times New Roman" pitchFamily="18" charset="0"/>
              <a:cs typeface="Times New Roman" pitchFamily="18" charset="0"/>
            </a:rPr>
            <a:t>Норма на 1 ученика: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 площадь – не менее 1,25 м</a:t>
          </a:r>
          <a:r>
            <a:rPr lang="ru-RU" baseline="30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, объем – не менее – 3,75 м</a:t>
          </a:r>
          <a:r>
            <a:rPr lang="ru-RU" baseline="30000" dirty="0">
              <a:latin typeface="Times New Roman" pitchFamily="18" charset="0"/>
              <a:cs typeface="Times New Roman" pitchFamily="18" charset="0"/>
            </a:rPr>
            <a:t>3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.</a:t>
          </a:r>
        </a:p>
      </dgm:t>
    </dgm:pt>
    <dgm:pt modelId="{76FD74CA-3573-4FFB-95A6-9AA07384D986}" type="parTrans" cxnId="{AADA9D8E-CBCA-4B4D-9281-65D289032B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BACBF21-106D-4A5B-A3C6-43A011844DE3}" type="sibTrans" cxnId="{AADA9D8E-CBCA-4B4D-9281-65D289032B1F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6674D20-453A-4B1F-B7C9-12A68803E718}">
      <dgm:prSet/>
      <dgm:spPr/>
      <dgm:t>
        <a:bodyPr/>
        <a:lstStyle/>
        <a:p>
          <a:pPr rtl="0"/>
          <a:r>
            <a:rPr lang="ru-RU" i="1" dirty="0">
              <a:latin typeface="Times New Roman" pitchFamily="18" charset="0"/>
              <a:cs typeface="Times New Roman" pitchFamily="18" charset="0"/>
            </a:rPr>
            <a:t>Средняя температура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 20-20°С (измеряется в центре комнаты, у наружных и внутренних стен на высоте 1,5 м от пола).</a:t>
          </a:r>
        </a:p>
      </dgm:t>
    </dgm:pt>
    <dgm:pt modelId="{A1064055-BA21-4D06-B04C-94C0367C1F9E}" type="parTrans" cxnId="{69069C39-F114-4891-A973-0D45AE61E0B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2D860ADF-F19A-4A24-A660-1B1E220963F2}" type="sibTrans" cxnId="{69069C39-F114-4891-A973-0D45AE61E0B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CE360C5-A819-4B37-86D4-3ABB8F1EE2D3}">
      <dgm:prSet/>
      <dgm:spPr/>
      <dgm:t>
        <a:bodyPr/>
        <a:lstStyle/>
        <a:p>
          <a:pPr rtl="0"/>
          <a:r>
            <a:rPr lang="ru-RU" i="1" dirty="0">
              <a:latin typeface="Times New Roman" pitchFamily="18" charset="0"/>
              <a:cs typeface="Times New Roman" pitchFamily="18" charset="0"/>
            </a:rPr>
            <a:t>Естественное освещение:</a:t>
          </a:r>
          <a:r>
            <a:rPr lang="ru-RU" dirty="0">
              <a:latin typeface="Times New Roman" pitchFamily="18" charset="0"/>
              <a:cs typeface="Times New Roman" pitchFamily="18" charset="0"/>
            </a:rPr>
            <a:t> определяется при помощи светового коэффициента (СК) по формуле: </a:t>
          </a:r>
        </a:p>
      </dgm:t>
    </dgm:pt>
    <dgm:pt modelId="{974A367C-23FC-4777-8A4E-39BCBA3CD4EF}" type="parTrans" cxnId="{A507B2CF-6673-4069-BBCD-F62DA062C5A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2E79AE6-B5E1-4017-BA5A-38EC29EA689D}" type="sibTrans" cxnId="{A507B2CF-6673-4069-BBCD-F62DA062C5A9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43F79E13-6F55-4515-B5DA-3F5F4E866991}" type="pres">
      <dgm:prSet presAssocID="{FCE31147-870D-4BAD-B45C-BA60297215A0}" presName="linear" presStyleCnt="0">
        <dgm:presLayoutVars>
          <dgm:animLvl val="lvl"/>
          <dgm:resizeHandles val="exact"/>
        </dgm:presLayoutVars>
      </dgm:prSet>
      <dgm:spPr/>
    </dgm:pt>
    <dgm:pt modelId="{B5459A4B-CADD-4DF8-B6E4-0BA492F15FC5}" type="pres">
      <dgm:prSet presAssocID="{5932D928-1413-42FF-A31D-5075BEA8D231}" presName="parentText" presStyleLbl="node1" presStyleIdx="0" presStyleCnt="4" custLinFactY="-29237" custLinFactNeighborY="-100000">
        <dgm:presLayoutVars>
          <dgm:chMax val="0"/>
          <dgm:bulletEnabled val="1"/>
        </dgm:presLayoutVars>
      </dgm:prSet>
      <dgm:spPr/>
    </dgm:pt>
    <dgm:pt modelId="{739B54F0-EECF-47B5-8484-17D51E5BF570}" type="pres">
      <dgm:prSet presAssocID="{983A7DE4-66D1-4438-A64F-46105332FBE9}" presName="spacer" presStyleCnt="0"/>
      <dgm:spPr/>
    </dgm:pt>
    <dgm:pt modelId="{21631C41-1A7E-416A-BD6B-F2E8E8476B0D}" type="pres">
      <dgm:prSet presAssocID="{B8D6BFBD-C1DB-4D3F-849B-135807A7AD6E}" presName="parentText" presStyleLbl="node1" presStyleIdx="1" presStyleCnt="4" custLinFactNeighborY="84953">
        <dgm:presLayoutVars>
          <dgm:chMax val="0"/>
          <dgm:bulletEnabled val="1"/>
        </dgm:presLayoutVars>
      </dgm:prSet>
      <dgm:spPr/>
    </dgm:pt>
    <dgm:pt modelId="{8E408FE8-A8B6-4BF5-BC86-C98CF222ED25}" type="pres">
      <dgm:prSet presAssocID="{7BACBF21-106D-4A5B-A3C6-43A011844DE3}" presName="spacer" presStyleCnt="0"/>
      <dgm:spPr/>
    </dgm:pt>
    <dgm:pt modelId="{6D5F9644-78DE-44B0-8FCC-F4DA2AF54BB7}" type="pres">
      <dgm:prSet presAssocID="{A6674D20-453A-4B1F-B7C9-12A68803E718}" presName="parentText" presStyleLbl="node1" presStyleIdx="2" presStyleCnt="4" custScaleY="130192" custLinFactY="667" custLinFactNeighborY="100000">
        <dgm:presLayoutVars>
          <dgm:chMax val="0"/>
          <dgm:bulletEnabled val="1"/>
        </dgm:presLayoutVars>
      </dgm:prSet>
      <dgm:spPr/>
    </dgm:pt>
    <dgm:pt modelId="{AE2B85A5-8DB3-40E4-8BDA-30C146683CEC}" type="pres">
      <dgm:prSet presAssocID="{2D860ADF-F19A-4A24-A660-1B1E220963F2}" presName="spacer" presStyleCnt="0"/>
      <dgm:spPr/>
    </dgm:pt>
    <dgm:pt modelId="{ED2C901B-BEB9-4292-AB91-7C7585383058}" type="pres">
      <dgm:prSet presAssocID="{CCE360C5-A819-4B37-86D4-3ABB8F1EE2D3}" presName="parentText" presStyleLbl="node1" presStyleIdx="3" presStyleCnt="4" custScaleY="230109" custLinFactY="29830" custLinFactNeighborY="100000">
        <dgm:presLayoutVars>
          <dgm:chMax val="0"/>
          <dgm:bulletEnabled val="1"/>
        </dgm:presLayoutVars>
      </dgm:prSet>
      <dgm:spPr/>
    </dgm:pt>
  </dgm:ptLst>
  <dgm:cxnLst>
    <dgm:cxn modelId="{4DBE9438-18EB-4D8E-B31C-14A41BAACD50}" type="presOf" srcId="{A6674D20-453A-4B1F-B7C9-12A68803E718}" destId="{6D5F9644-78DE-44B0-8FCC-F4DA2AF54BB7}" srcOrd="0" destOrd="0" presId="urn:microsoft.com/office/officeart/2005/8/layout/vList2"/>
    <dgm:cxn modelId="{69069C39-F114-4891-A973-0D45AE61E0BA}" srcId="{FCE31147-870D-4BAD-B45C-BA60297215A0}" destId="{A6674D20-453A-4B1F-B7C9-12A68803E718}" srcOrd="2" destOrd="0" parTransId="{A1064055-BA21-4D06-B04C-94C0367C1F9E}" sibTransId="{2D860ADF-F19A-4A24-A660-1B1E220963F2}"/>
    <dgm:cxn modelId="{766B1978-D8DA-4176-A2C1-E716A795B1D1}" srcId="{FCE31147-870D-4BAD-B45C-BA60297215A0}" destId="{5932D928-1413-42FF-A31D-5075BEA8D231}" srcOrd="0" destOrd="0" parTransId="{E2727797-3A3E-4DE8-8A19-5A5A80B8BF59}" sibTransId="{983A7DE4-66D1-4438-A64F-46105332FBE9}"/>
    <dgm:cxn modelId="{AADA9D8E-CBCA-4B4D-9281-65D289032B1F}" srcId="{FCE31147-870D-4BAD-B45C-BA60297215A0}" destId="{B8D6BFBD-C1DB-4D3F-849B-135807A7AD6E}" srcOrd="1" destOrd="0" parTransId="{76FD74CA-3573-4FFB-95A6-9AA07384D986}" sibTransId="{7BACBF21-106D-4A5B-A3C6-43A011844DE3}"/>
    <dgm:cxn modelId="{AB0A1999-11A8-4A65-A0A8-98E1E917B9E2}" type="presOf" srcId="{CCE360C5-A819-4B37-86D4-3ABB8F1EE2D3}" destId="{ED2C901B-BEB9-4292-AB91-7C7585383058}" srcOrd="0" destOrd="0" presId="urn:microsoft.com/office/officeart/2005/8/layout/vList2"/>
    <dgm:cxn modelId="{95DE199F-7863-4694-8A7B-84CD5013D6A7}" type="presOf" srcId="{5932D928-1413-42FF-A31D-5075BEA8D231}" destId="{B5459A4B-CADD-4DF8-B6E4-0BA492F15FC5}" srcOrd="0" destOrd="0" presId="urn:microsoft.com/office/officeart/2005/8/layout/vList2"/>
    <dgm:cxn modelId="{A507B2CF-6673-4069-BBCD-F62DA062C5A9}" srcId="{FCE31147-870D-4BAD-B45C-BA60297215A0}" destId="{CCE360C5-A819-4B37-86D4-3ABB8F1EE2D3}" srcOrd="3" destOrd="0" parTransId="{974A367C-23FC-4777-8A4E-39BCBA3CD4EF}" sibTransId="{72E79AE6-B5E1-4017-BA5A-38EC29EA689D}"/>
    <dgm:cxn modelId="{31D057EE-8CD6-4E8D-AEE1-1B36C32501E9}" type="presOf" srcId="{B8D6BFBD-C1DB-4D3F-849B-135807A7AD6E}" destId="{21631C41-1A7E-416A-BD6B-F2E8E8476B0D}" srcOrd="0" destOrd="0" presId="urn:microsoft.com/office/officeart/2005/8/layout/vList2"/>
    <dgm:cxn modelId="{AF0C85FD-1941-4964-B455-C15D327016C1}" type="presOf" srcId="{FCE31147-870D-4BAD-B45C-BA60297215A0}" destId="{43F79E13-6F55-4515-B5DA-3F5F4E866991}" srcOrd="0" destOrd="0" presId="urn:microsoft.com/office/officeart/2005/8/layout/vList2"/>
    <dgm:cxn modelId="{93FF0E3F-7A28-4B28-9D32-A451F9138000}" type="presParOf" srcId="{43F79E13-6F55-4515-B5DA-3F5F4E866991}" destId="{B5459A4B-CADD-4DF8-B6E4-0BA492F15FC5}" srcOrd="0" destOrd="0" presId="urn:microsoft.com/office/officeart/2005/8/layout/vList2"/>
    <dgm:cxn modelId="{DA8A33E1-04B8-4495-9851-AA5D26EAD277}" type="presParOf" srcId="{43F79E13-6F55-4515-B5DA-3F5F4E866991}" destId="{739B54F0-EECF-47B5-8484-17D51E5BF570}" srcOrd="1" destOrd="0" presId="urn:microsoft.com/office/officeart/2005/8/layout/vList2"/>
    <dgm:cxn modelId="{CAD89AC5-D2F9-4D6D-8E94-2F63E17FE8CA}" type="presParOf" srcId="{43F79E13-6F55-4515-B5DA-3F5F4E866991}" destId="{21631C41-1A7E-416A-BD6B-F2E8E8476B0D}" srcOrd="2" destOrd="0" presId="urn:microsoft.com/office/officeart/2005/8/layout/vList2"/>
    <dgm:cxn modelId="{601BE484-9AD2-4FD5-BF05-320AA1A24707}" type="presParOf" srcId="{43F79E13-6F55-4515-B5DA-3F5F4E866991}" destId="{8E408FE8-A8B6-4BF5-BC86-C98CF222ED25}" srcOrd="3" destOrd="0" presId="urn:microsoft.com/office/officeart/2005/8/layout/vList2"/>
    <dgm:cxn modelId="{402550C6-7D51-4A2E-B3BB-D00CC7AF22DC}" type="presParOf" srcId="{43F79E13-6F55-4515-B5DA-3F5F4E866991}" destId="{6D5F9644-78DE-44B0-8FCC-F4DA2AF54BB7}" srcOrd="4" destOrd="0" presId="urn:microsoft.com/office/officeart/2005/8/layout/vList2"/>
    <dgm:cxn modelId="{008F997D-FB54-4444-93D3-E5E33DB1A525}" type="presParOf" srcId="{43F79E13-6F55-4515-B5DA-3F5F4E866991}" destId="{AE2B85A5-8DB3-40E4-8BDA-30C146683CEC}" srcOrd="5" destOrd="0" presId="urn:microsoft.com/office/officeart/2005/8/layout/vList2"/>
    <dgm:cxn modelId="{E1F2C3B6-86CA-402A-A767-E55C30FD75CE}" type="presParOf" srcId="{43F79E13-6F55-4515-B5DA-3F5F4E866991}" destId="{ED2C901B-BEB9-4292-AB91-7C758538305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459A4B-CADD-4DF8-B6E4-0BA492F15FC5}">
      <dsp:nvSpPr>
        <dsp:cNvPr id="0" name=""/>
        <dsp:cNvSpPr/>
      </dsp:nvSpPr>
      <dsp:spPr>
        <a:xfrm>
          <a:off x="0" y="0"/>
          <a:ext cx="8419514" cy="84942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i="1" kern="1200" dirty="0">
              <a:latin typeface="Times New Roman" pitchFamily="18" charset="0"/>
              <a:cs typeface="Times New Roman" pitchFamily="18" charset="0"/>
            </a:rPr>
            <a:t>Размеры классной комнаты: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 площадь – не менее 50 м</a:t>
          </a:r>
          <a:r>
            <a:rPr lang="ru-RU" sz="2200" kern="1200" baseline="30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, высота – 3 м. </a:t>
          </a:r>
        </a:p>
      </dsp:txBody>
      <dsp:txXfrm>
        <a:off x="0" y="0"/>
        <a:ext cx="8419514" cy="849420"/>
      </dsp:txXfrm>
    </dsp:sp>
    <dsp:sp modelId="{21631C41-1A7E-416A-BD6B-F2E8E8476B0D}">
      <dsp:nvSpPr>
        <dsp:cNvPr id="0" name=""/>
        <dsp:cNvSpPr/>
      </dsp:nvSpPr>
      <dsp:spPr>
        <a:xfrm>
          <a:off x="0" y="1003829"/>
          <a:ext cx="8419514" cy="849420"/>
        </a:xfrm>
        <a:prstGeom prst="roundRect">
          <a:avLst/>
        </a:prstGeom>
        <a:gradFill rotWithShape="0">
          <a:gsLst>
            <a:gs pos="0">
              <a:schemeClr val="accent5">
                <a:hueOff val="-3311292"/>
                <a:satOff val="13270"/>
                <a:lumOff val="2876"/>
                <a:alphaOff val="0"/>
                <a:tint val="50000"/>
                <a:satMod val="300000"/>
              </a:schemeClr>
            </a:gs>
            <a:gs pos="35000">
              <a:schemeClr val="accent5">
                <a:hueOff val="-3311292"/>
                <a:satOff val="13270"/>
                <a:lumOff val="2876"/>
                <a:alphaOff val="0"/>
                <a:tint val="37000"/>
                <a:satMod val="300000"/>
              </a:schemeClr>
            </a:gs>
            <a:gs pos="100000">
              <a:schemeClr val="accent5">
                <a:hueOff val="-3311292"/>
                <a:satOff val="13270"/>
                <a:lumOff val="287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i="1" kern="1200" dirty="0">
              <a:latin typeface="Times New Roman" pitchFamily="18" charset="0"/>
              <a:cs typeface="Times New Roman" pitchFamily="18" charset="0"/>
            </a:rPr>
            <a:t>Норма на 1 ученика: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 площадь – не менее 1,25 м</a:t>
          </a:r>
          <a:r>
            <a:rPr lang="ru-RU" sz="2200" kern="1200" baseline="30000" dirty="0">
              <a:latin typeface="Times New Roman" pitchFamily="18" charset="0"/>
              <a:cs typeface="Times New Roman" pitchFamily="18" charset="0"/>
            </a:rPr>
            <a:t>2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, объем – не менее – 3,75 м</a:t>
          </a:r>
          <a:r>
            <a:rPr lang="ru-RU" sz="2200" kern="1200" baseline="30000" dirty="0">
              <a:latin typeface="Times New Roman" pitchFamily="18" charset="0"/>
              <a:cs typeface="Times New Roman" pitchFamily="18" charset="0"/>
            </a:rPr>
            <a:t>3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.</a:t>
          </a:r>
        </a:p>
      </dsp:txBody>
      <dsp:txXfrm>
        <a:off x="0" y="1003829"/>
        <a:ext cx="8419514" cy="849420"/>
      </dsp:txXfrm>
    </dsp:sp>
    <dsp:sp modelId="{6D5F9644-78DE-44B0-8FCC-F4DA2AF54BB7}">
      <dsp:nvSpPr>
        <dsp:cNvPr id="0" name=""/>
        <dsp:cNvSpPr/>
      </dsp:nvSpPr>
      <dsp:spPr>
        <a:xfrm>
          <a:off x="0" y="1931808"/>
          <a:ext cx="8419514" cy="1105876"/>
        </a:xfrm>
        <a:prstGeom prst="roundRect">
          <a:avLst/>
        </a:prstGeom>
        <a:gradFill rotWithShape="0">
          <a:gsLst>
            <a:gs pos="0">
              <a:schemeClr val="accent5">
                <a:hueOff val="-6622584"/>
                <a:satOff val="26541"/>
                <a:lumOff val="5752"/>
                <a:alphaOff val="0"/>
                <a:tint val="50000"/>
                <a:satMod val="300000"/>
              </a:schemeClr>
            </a:gs>
            <a:gs pos="35000">
              <a:schemeClr val="accent5">
                <a:hueOff val="-6622584"/>
                <a:satOff val="26541"/>
                <a:lumOff val="5752"/>
                <a:alphaOff val="0"/>
                <a:tint val="37000"/>
                <a:satMod val="300000"/>
              </a:schemeClr>
            </a:gs>
            <a:gs pos="100000">
              <a:schemeClr val="accent5">
                <a:hueOff val="-6622584"/>
                <a:satOff val="26541"/>
                <a:lumOff val="575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i="1" kern="1200" dirty="0">
              <a:latin typeface="Times New Roman" pitchFamily="18" charset="0"/>
              <a:cs typeface="Times New Roman" pitchFamily="18" charset="0"/>
            </a:rPr>
            <a:t>Средняя температура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 20-20°С (измеряется в центре комнаты, у наружных и внутренних стен на высоте 1,5 м от пола).</a:t>
          </a:r>
        </a:p>
      </dsp:txBody>
      <dsp:txXfrm>
        <a:off x="0" y="1931808"/>
        <a:ext cx="8419514" cy="1105876"/>
      </dsp:txXfrm>
    </dsp:sp>
    <dsp:sp modelId="{ED2C901B-BEB9-4292-AB91-7C7585383058}">
      <dsp:nvSpPr>
        <dsp:cNvPr id="0" name=""/>
        <dsp:cNvSpPr/>
      </dsp:nvSpPr>
      <dsp:spPr>
        <a:xfrm>
          <a:off x="0" y="3069243"/>
          <a:ext cx="8419514" cy="1954591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200" i="1" kern="1200" dirty="0">
              <a:latin typeface="Times New Roman" pitchFamily="18" charset="0"/>
              <a:cs typeface="Times New Roman" pitchFamily="18" charset="0"/>
            </a:rPr>
            <a:t>Естественное освещение:</a:t>
          </a: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 определяется при помощи светового коэффициента (СК) по формуле: </a:t>
          </a:r>
        </a:p>
      </dsp:txBody>
      <dsp:txXfrm>
        <a:off x="0" y="3069243"/>
        <a:ext cx="8419514" cy="19545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C08D00-969A-DE49-B39C-04E53235689F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0B20FF-C37C-644F-9B96-7E64BD21329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5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18. УСЛОВИЯ ТРУДА НА РАБОЧЕМ МЕСТЕ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</a:t>
            </a:r>
            <a:r>
              <a:rPr lang="kk-KZ" sz="200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пособию </a:t>
            </a:r>
          </a:p>
          <a:p>
            <a:pPr lvl="0" algn="ctr" defTabSz="914400">
              <a:spcBef>
                <a:spcPct val="20000"/>
              </a:spcBef>
              <a:defRPr/>
            </a:pPr>
            <a:r>
              <a:rPr lang="ru-RU" sz="200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</a:t>
            </a: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54835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4572" y="239152"/>
            <a:ext cx="8060788" cy="1570165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вы видите по этому рисунку, для создания хороших условий на рабочем месте нужно учесть много факторов</a:t>
            </a:r>
          </a:p>
        </p:txBody>
      </p:sp>
      <p:grpSp>
        <p:nvGrpSpPr>
          <p:cNvPr id="5" name="Group 1"/>
          <p:cNvGrpSpPr>
            <a:grpSpLocks noChangeAspect="1"/>
          </p:cNvGrpSpPr>
          <p:nvPr/>
        </p:nvGrpSpPr>
        <p:grpSpPr bwMode="auto">
          <a:xfrm>
            <a:off x="534573" y="1809317"/>
            <a:ext cx="8271802" cy="4718092"/>
            <a:chOff x="3545" y="2548"/>
            <a:chExt cx="5207" cy="3970"/>
          </a:xfrm>
        </p:grpSpPr>
        <p:pic>
          <p:nvPicPr>
            <p:cNvPr id="1034" name="Picture 10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4" y="3830"/>
              <a:ext cx="1843" cy="15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AutoShape 9"/>
            <p:cNvSpPr>
              <a:spLocks noChangeArrowheads="1"/>
            </p:cNvSpPr>
            <p:nvPr/>
          </p:nvSpPr>
          <p:spPr bwMode="auto">
            <a:xfrm>
              <a:off x="5480" y="2548"/>
              <a:ext cx="1374" cy="1053"/>
            </a:xfrm>
            <a:prstGeom prst="star8">
              <a:avLst>
                <a:gd name="adj" fmla="val 38250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B6DDE8"/>
                </a:gs>
              </a:gsLst>
              <a:lin ang="5400000" scaled="1"/>
            </a:gradFill>
            <a:ln w="12700">
              <a:solidFill>
                <a:srgbClr val="92CDDC"/>
              </a:solidFill>
              <a:miter lim="800000"/>
              <a:headEnd/>
              <a:tailEnd/>
            </a:ln>
            <a:effectLst>
              <a:outerShdw blurRad="63500" dist="29783" dir="3885598" algn="ctr" rotWithShape="0">
                <a:srgbClr val="205867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Ветер</a:t>
              </a:r>
            </a:p>
          </p:txBody>
        </p:sp>
        <p:sp>
          <p:nvSpPr>
            <p:cNvPr id="8" name="AutoShape 8"/>
            <p:cNvSpPr>
              <a:spLocks noChangeArrowheads="1"/>
            </p:cNvSpPr>
            <p:nvPr/>
          </p:nvSpPr>
          <p:spPr bwMode="auto">
            <a:xfrm>
              <a:off x="7339" y="3835"/>
              <a:ext cx="1413" cy="993"/>
            </a:xfrm>
            <a:prstGeom prst="star8">
              <a:avLst>
                <a:gd name="adj" fmla="val 38250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D6E3BC"/>
                </a:gs>
              </a:gsLst>
              <a:lin ang="5400000" scaled="1"/>
            </a:gradFill>
            <a:ln w="12700">
              <a:solidFill>
                <a:srgbClr val="C2D69B"/>
              </a:solidFill>
              <a:miter lim="800000"/>
              <a:headEnd/>
              <a:tailEnd/>
            </a:ln>
            <a:effectLst>
              <a:outerShdw blurRad="63500" dist="29783" dir="3885598" algn="ctr" rotWithShape="0">
                <a:srgbClr val="4E6128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t</a:t>
              </a:r>
              <a:r>
                <a:rPr kumimoji="0" lang="ru-RU" altLang="ru-RU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=20°C</a:t>
              </a:r>
            </a:p>
          </p:txBody>
        </p:sp>
        <p:sp>
          <p:nvSpPr>
            <p:cNvPr id="9" name="AutoShape 7"/>
            <p:cNvSpPr>
              <a:spLocks noChangeArrowheads="1"/>
            </p:cNvSpPr>
            <p:nvPr/>
          </p:nvSpPr>
          <p:spPr bwMode="auto">
            <a:xfrm>
              <a:off x="4401" y="5260"/>
              <a:ext cx="1166" cy="981"/>
            </a:xfrm>
            <a:prstGeom prst="star8">
              <a:avLst>
                <a:gd name="adj" fmla="val 38250"/>
              </a:avLst>
            </a:prstGeom>
            <a:gradFill rotWithShape="0">
              <a:gsLst>
                <a:gs pos="0">
                  <a:srgbClr val="C4BC96">
                    <a:gamma/>
                    <a:tint val="20000"/>
                    <a:invGamma/>
                  </a:srgbClr>
                </a:gs>
                <a:gs pos="100000">
                  <a:srgbClr val="C4BC96"/>
                </a:gs>
              </a:gsLst>
              <a:lin ang="27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Шум </a:t>
              </a:r>
            </a:p>
          </p:txBody>
        </p:sp>
        <p:sp>
          <p:nvSpPr>
            <p:cNvPr id="10" name="AutoShape 6"/>
            <p:cNvSpPr>
              <a:spLocks noChangeArrowheads="1"/>
            </p:cNvSpPr>
            <p:nvPr/>
          </p:nvSpPr>
          <p:spPr bwMode="auto">
            <a:xfrm>
              <a:off x="3545" y="4015"/>
              <a:ext cx="1542" cy="1204"/>
            </a:xfrm>
            <a:prstGeom prst="star8">
              <a:avLst>
                <a:gd name="adj" fmla="val 38250"/>
              </a:avLst>
            </a:prstGeom>
            <a:gradFill rotWithShape="0">
              <a:gsLst>
                <a:gs pos="0">
                  <a:srgbClr val="B6DDE8"/>
                </a:gs>
                <a:gs pos="100000">
                  <a:srgbClr val="B6DDE8">
                    <a:gamma/>
                    <a:tint val="20000"/>
                    <a:invGamma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Влажность</a:t>
              </a: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1" name="AutoShape 5" descr="Букет"/>
            <p:cNvSpPr>
              <a:spLocks noChangeArrowheads="1"/>
            </p:cNvSpPr>
            <p:nvPr/>
          </p:nvSpPr>
          <p:spPr bwMode="auto">
            <a:xfrm>
              <a:off x="3956" y="2684"/>
              <a:ext cx="1600" cy="1261"/>
            </a:xfrm>
            <a:prstGeom prst="star8">
              <a:avLst>
                <a:gd name="adj" fmla="val 38250"/>
              </a:avLst>
            </a:prstGeom>
            <a:blipFill dpi="0" rotWithShape="0">
              <a:blip r:embed="rId3"/>
              <a:srcRect/>
              <a:tile tx="0" ty="0" sx="100000" sy="100000" flip="none" algn="tl"/>
            </a:blip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Освещение</a:t>
              </a:r>
              <a:endParaRPr kumimoji="0" lang="ru-RU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12" name="AutoShape 4"/>
            <p:cNvSpPr>
              <a:spLocks noChangeArrowheads="1"/>
            </p:cNvSpPr>
            <p:nvPr/>
          </p:nvSpPr>
          <p:spPr bwMode="auto">
            <a:xfrm>
              <a:off x="6854" y="2851"/>
              <a:ext cx="1328" cy="983"/>
            </a:xfrm>
            <a:prstGeom prst="star8">
              <a:avLst>
                <a:gd name="adj" fmla="val 38250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FBD4B4"/>
                </a:gs>
              </a:gsLst>
              <a:lin ang="5400000" scaled="1"/>
            </a:gradFill>
            <a:ln w="12700">
              <a:solidFill>
                <a:srgbClr val="FABF8F"/>
              </a:solidFill>
              <a:miter lim="800000"/>
              <a:headEnd/>
              <a:tailEnd/>
            </a:ln>
            <a:effectLst>
              <a:outerShdw blurRad="63500" dist="29783" dir="3885598" algn="ctr" rotWithShape="0">
                <a:srgbClr val="974706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Пыль</a:t>
              </a:r>
            </a:p>
          </p:txBody>
        </p:sp>
        <p:sp>
          <p:nvSpPr>
            <p:cNvPr id="13" name="AutoShape 3"/>
            <p:cNvSpPr>
              <a:spLocks noChangeArrowheads="1"/>
            </p:cNvSpPr>
            <p:nvPr/>
          </p:nvSpPr>
          <p:spPr bwMode="auto">
            <a:xfrm>
              <a:off x="7199" y="4956"/>
              <a:ext cx="1468" cy="1067"/>
            </a:xfrm>
            <a:prstGeom prst="star8">
              <a:avLst>
                <a:gd name="adj" fmla="val 38250"/>
              </a:avLst>
            </a:prstGeom>
            <a:gradFill rotWithShape="0">
              <a:gsLst>
                <a:gs pos="0">
                  <a:srgbClr val="4F81BD">
                    <a:gamma/>
                    <a:tint val="20000"/>
                    <a:invGamma/>
                  </a:srgbClr>
                </a:gs>
                <a:gs pos="100000">
                  <a:srgbClr val="4F81BD"/>
                </a:gs>
              </a:gsLst>
              <a:lin ang="18900000" scaled="1"/>
            </a:gra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Воздух </a:t>
              </a:r>
            </a:p>
          </p:txBody>
        </p:sp>
        <p:sp>
          <p:nvSpPr>
            <p:cNvPr id="14" name="AutoShape 2"/>
            <p:cNvSpPr>
              <a:spLocks noChangeArrowheads="1"/>
            </p:cNvSpPr>
            <p:nvPr/>
          </p:nvSpPr>
          <p:spPr bwMode="auto">
            <a:xfrm>
              <a:off x="5954" y="5490"/>
              <a:ext cx="1178" cy="1028"/>
            </a:xfrm>
            <a:prstGeom prst="star8">
              <a:avLst>
                <a:gd name="adj" fmla="val 38250"/>
              </a:avLst>
            </a:prstGeom>
            <a:gradFill rotWithShape="0">
              <a:gsLst>
                <a:gs pos="0">
                  <a:srgbClr val="FFFFFF"/>
                </a:gs>
                <a:gs pos="100000">
                  <a:srgbClr val="E5B8B7"/>
                </a:gs>
              </a:gsLst>
              <a:lin ang="5400000" scaled="1"/>
            </a:gradFill>
            <a:ln w="12700">
              <a:solidFill>
                <a:srgbClr val="D99594"/>
              </a:solidFill>
              <a:miter lim="800000"/>
              <a:headEnd/>
              <a:tailEnd/>
            </a:ln>
            <a:effectLst>
              <a:outerShdw blurRad="63500" dist="29783" dir="3885598" algn="ctr" rotWithShape="0">
                <a:srgbClr val="622423">
                  <a:alpha val="50000"/>
                </a:srgbClr>
              </a:outerShdw>
            </a:effec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ru-RU" altLang="ru-RU" sz="1800" b="0" i="0" u="none" strike="noStrike" cap="none" normalizeH="0" baseline="0">
                  <a:ln>
                    <a:noFill/>
                  </a:ln>
                  <a:solidFill>
                    <a:schemeClr val="tx1"/>
                  </a:solidFill>
                  <a:effectLst/>
                  <a:latin typeface="Arial" charset="0"/>
                </a:rPr>
                <a:t>Цвет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5907691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95422" y="565302"/>
            <a:ext cx="8398931" cy="6032445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По оценкам экспертов Всемирной организации здравоохранения (ВОЗ), в помещениях непроизводственного характера человек проводит 60-80% своего времени. Эксперты пришли к выводу, что «качество воздуха, характерное для внутренней среды различных построек и сооружений, оказывается более важным для здоровья человека и его благополучия, чем качество воздуха вне помещения». 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        Перечислите известные Вам факторы, влияющие на качество воздушной среды жилища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________________________________________________________________________________________________________________________________________________________________________________________________________</a:t>
            </a:r>
          </a:p>
        </p:txBody>
      </p:sp>
    </p:spTree>
    <p:extLst>
      <p:ext uri="{BB962C8B-B14F-4D97-AF65-F5344CB8AC3E}">
        <p14:creationId xmlns:p14="http://schemas.microsoft.com/office/powerpoint/2010/main" val="1437048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Оцените по этим факторам санитарное состояние своего класса, используя следующие нормативы: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57200" y="1417638"/>
          <a:ext cx="8419514" cy="50238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5729" y="5495543"/>
            <a:ext cx="3516923" cy="7083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0324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Оцениваем дальше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11348"/>
            <a:ext cx="8489852" cy="531716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Норма СК: не менее 0,25 в учебных классах, 0,17 в спортзале и столовой.</a:t>
            </a:r>
          </a:p>
          <a:p>
            <a:pPr algn="just"/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Искусственное освещение: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определяется при помощи коэффициента искусственного освещения (КИО) по формуле:</a:t>
            </a: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Нормы КИО: не менее 40 Вт/м</a:t>
            </a:r>
            <a:r>
              <a:rPr lang="ru-RU" sz="2800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800" i="1" dirty="0">
                <a:latin typeface="Times New Roman" pitchFamily="18" charset="0"/>
                <a:cs typeface="Times New Roman" pitchFamily="18" charset="0"/>
              </a:rPr>
              <a:t>Запыленность 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воздушной среды в классе (сильная или слабая).</a:t>
            </a:r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260" y="3699803"/>
            <a:ext cx="5055882" cy="8581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39208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0100"/>
          </a:xfrm>
        </p:spPr>
        <p:txBody>
          <a:bodyPr>
            <a:norm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 еще немножко</a:t>
            </a:r>
            <a:r>
              <a:rPr lang="is-IS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…</a:t>
            </a:r>
            <a:endParaRPr lang="ru-RU" sz="3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4739"/>
            <a:ext cx="8229600" cy="5259044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77500" lnSpcReduction="20000"/>
          </a:bodyPr>
          <a:lstStyle/>
          <a:p>
            <a:pPr algn="just"/>
            <a:r>
              <a:rPr lang="ru-RU" i="1" dirty="0" err="1">
                <a:latin typeface="Times New Roman" pitchFamily="18" charset="0"/>
                <a:cs typeface="Times New Roman" pitchFamily="18" charset="0"/>
              </a:rPr>
              <a:t>Проветриваемость</a:t>
            </a:r>
            <a:r>
              <a:rPr lang="ru-RU" i="1" dirty="0">
                <a:latin typeface="Times New Roman" pitchFamily="18" charset="0"/>
                <a:cs typeface="Times New Roman" pitchFamily="18" charset="0"/>
              </a:rPr>
              <a:t> помещения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определяется при помощи коэффициента аэрации (КА) по формуле:</a:t>
            </a: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Нормы КА: не менее 0,02 в классах, не менее 0,0018 в других помещениях.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Оптимальная относительная влажность воздуха 30-60%.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Количество комнатных растений в классе и их состояние (хорошее или плохое).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Чистота в классной комнате.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Шум в классной комнате (сильный или слабый).</a:t>
            </a:r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094" y="2011680"/>
            <a:ext cx="4853355" cy="1012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76488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5000"/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28146" y="1167618"/>
            <a:ext cx="8000998" cy="1842868"/>
          </a:xfrm>
        </p:spPr>
        <p:txBody>
          <a:bodyPr>
            <a:no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Заполните таблицу: в одной колонке укажите факторы, согласующиеся с установленными нормами, в другой – отметьте факторы с нарушением санитарных норм, а в третьей – причины нарушения санитарных норм и меры по их устранению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754265"/>
              </p:ext>
            </p:extLst>
          </p:nvPr>
        </p:nvGraphicFramePr>
        <p:xfrm>
          <a:off x="528145" y="3277962"/>
          <a:ext cx="8000999" cy="2704534"/>
        </p:xfrm>
        <a:graphic>
          <a:graphicData uri="http://schemas.openxmlformats.org/drawingml/2006/table">
            <a:tbl>
              <a:tblPr firstRow="1" firstCol="1" bandRow="1">
                <a:tableStyleId>{5DA37D80-6434-44D0-A028-1B22A696006F}</a:tableStyleId>
              </a:tblPr>
              <a:tblGrid>
                <a:gridCol w="25140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818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05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606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ru-RU" sz="24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28391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ru-RU" sz="1100" dirty="0">
                        <a:effectLst/>
                        <a:latin typeface="Times New Roman" pitchFamily="18" charset="0"/>
                        <a:ea typeface="Calibri" charset="0"/>
                        <a:cs typeface="Times New Roman" pitchFamily="18" charset="0"/>
                      </a:endParaRPr>
                    </a:p>
                  </a:txBody>
                  <a:tcPr marL="51435" marR="51435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18117" y="211015"/>
            <a:ext cx="4149970" cy="71508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</p:spTree>
    <p:extLst>
      <p:ext uri="{BB962C8B-B14F-4D97-AF65-F5344CB8AC3E}">
        <p14:creationId xmlns:p14="http://schemas.microsoft.com/office/powerpoint/2010/main" val="15982731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94</TotalTime>
  <Words>389</Words>
  <Application>Microsoft Office PowerPoint</Application>
  <PresentationFormat>Экран (4:3)</PresentationFormat>
  <Paragraphs>55</Paragraphs>
  <Slides>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3" baseType="lpstr">
      <vt:lpstr>Arial</vt:lpstr>
      <vt:lpstr>Calibri</vt:lpstr>
      <vt:lpstr>Kunstler Script</vt:lpstr>
      <vt:lpstr>Times New Roman</vt:lpstr>
      <vt:lpstr>Тема Office</vt:lpstr>
      <vt:lpstr>CorelDRAW</vt:lpstr>
      <vt:lpstr>18. УСЛОВИЯ ТРУДА НА РАБОЧЕМ МЕСТЕ</vt:lpstr>
      <vt:lpstr>Как вы видите по этому рисунку, для создания хороших условий на рабочем месте нужно учесть много факторов</vt:lpstr>
      <vt:lpstr>Презентация PowerPoint</vt:lpstr>
      <vt:lpstr>Оцените по этим факторам санитарное состояние своего класса, используя следующие нормативы:</vt:lpstr>
      <vt:lpstr>Оцениваем дальше</vt:lpstr>
      <vt:lpstr>И еще немножко…</vt:lpstr>
      <vt:lpstr>Заполните таблицу: в одной колонке укажите факторы, согласующиеся с установленными нормами, в другой – отметьте факторы с нарушением санитарных норм, а в третьей – причины нарушения санитарных норм и меры по их устранению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Условия труда на рабочем месте</dc:title>
  <dc:creator>Тимур Мустафин</dc:creator>
  <cp:lastModifiedBy>Пользователь</cp:lastModifiedBy>
  <cp:revision>13</cp:revision>
  <dcterms:created xsi:type="dcterms:W3CDTF">2016-04-22T11:25:31Z</dcterms:created>
  <dcterms:modified xsi:type="dcterms:W3CDTF">2020-11-04T05:38:41Z</dcterms:modified>
</cp:coreProperties>
</file>