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123795-DDA9-4A21-A7A0-018BC709EDC0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3C3A84C-67CC-4316-AA22-8A2645EB63A7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Решите и узнаете для себя новые цифры: Воды Каспийского моря омывают берега 5 государств. </a:t>
          </a:r>
        </a:p>
      </dgm:t>
    </dgm:pt>
    <dgm:pt modelId="{3A990B07-6D0C-447D-8FB4-DD4BA6E79878}" type="parTrans" cxnId="{DDE804F1-01F1-48C0-A35D-33359FD47D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7A7E2D0-9E48-441C-9619-0C51C5CE04C7}" type="sibTrans" cxnId="{DDE804F1-01F1-48C0-A35D-33359FD47D4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384839E-81F3-4A1D-AD45-5E69784BA29E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На Туркменистан приходится 21% береговой линии, </a:t>
          </a:r>
        </a:p>
      </dgm:t>
    </dgm:pt>
    <dgm:pt modelId="{95E0FEEC-8591-4AAB-A7F6-D6E49B84FB92}" type="parTrans" cxnId="{2DDB947F-7267-4FC6-9194-64315785717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EF22581-F0E1-4E7A-BCD7-DB4E2D65F6AF}" type="sibTrans" cxnId="{2DDB947F-7267-4FC6-9194-64315785717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B72A51F-230B-4884-AA5E-DB83859BC476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на Азербайджан – 20%, на Россию – 16%,  </a:t>
          </a:r>
        </a:p>
      </dgm:t>
    </dgm:pt>
    <dgm:pt modelId="{07C75378-0078-4F72-899F-9512471DB91E}" type="parTrans" cxnId="{83EE32C2-1D86-42B9-AEB9-4E9C30193E9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63E95BD-9137-4740-A296-5F08D6D87D47}" type="sibTrans" cxnId="{83EE32C2-1D86-42B9-AEB9-4E9C30193E9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D96A995-66D7-45A4-9F17-C957DA3A93D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на Исламскую республику Иран приходится меньше, чем на Россию, на 2 %, </a:t>
          </a:r>
        </a:p>
      </dgm:t>
    </dgm:pt>
    <dgm:pt modelId="{13EE2869-462C-4268-856E-8DABEB54844A}" type="parTrans" cxnId="{707F23D0-3F79-469D-ACD9-D9EFD9E5489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92C23A3-C11B-49E8-82BC-F339B9CDF2CE}" type="sibTrans" cxnId="{707F23D0-3F79-469D-ACD9-D9EFD9E5489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DA5CB51-FFD5-42C4-99C0-6E937468CA2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остальная часть береговой линии приходится на Казахстан.</a:t>
          </a:r>
        </a:p>
      </dgm:t>
    </dgm:pt>
    <dgm:pt modelId="{69E413E7-4BBD-46A6-93AF-0D5BA94B7027}" type="parTrans" cxnId="{12856AFA-8413-4FDB-8624-9924C634491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EE3976-C471-41AE-B502-B77CA4415865}" type="sibTrans" cxnId="{12856AFA-8413-4FDB-8624-9924C634491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3A77A55-F1F3-43C5-A298-D462230F7E5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Найдите, сколько процентов приходится на Казахстан.</a:t>
          </a:r>
        </a:p>
      </dgm:t>
    </dgm:pt>
    <dgm:pt modelId="{D59FDDC1-7EB0-4643-ADE7-A8B64D7DB082}" type="parTrans" cxnId="{3DEF1DBD-0204-4650-AFD6-A0327C30FBD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34C902-66CD-4A12-B2E4-10FDDF6C475B}" type="sibTrans" cxnId="{3DEF1DBD-0204-4650-AFD6-A0327C30FBD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27B069E-1A5C-4152-9FB3-3D0B5CFE295A}" type="pres">
      <dgm:prSet presAssocID="{F5123795-DDA9-4A21-A7A0-018BC709EDC0}" presName="linear" presStyleCnt="0">
        <dgm:presLayoutVars>
          <dgm:animLvl val="lvl"/>
          <dgm:resizeHandles val="exact"/>
        </dgm:presLayoutVars>
      </dgm:prSet>
      <dgm:spPr/>
    </dgm:pt>
    <dgm:pt modelId="{41FFA36A-E912-4E48-A8D4-50A93A554CDA}" type="pres">
      <dgm:prSet presAssocID="{43C3A84C-67CC-4316-AA22-8A2645EB63A7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5DAC6EC8-E82D-4843-A10E-F51466DD4C8F}" type="pres">
      <dgm:prSet presAssocID="{07A7E2D0-9E48-441C-9619-0C51C5CE04C7}" presName="spacer" presStyleCnt="0"/>
      <dgm:spPr/>
    </dgm:pt>
    <dgm:pt modelId="{62217E72-9943-493F-9474-FAE5916B40C5}" type="pres">
      <dgm:prSet presAssocID="{0384839E-81F3-4A1D-AD45-5E69784BA29E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74643D3-7B4E-4C1C-AB5F-350D776B96A6}" type="pres">
      <dgm:prSet presAssocID="{FEF22581-F0E1-4E7A-BCD7-DB4E2D65F6AF}" presName="spacer" presStyleCnt="0"/>
      <dgm:spPr/>
    </dgm:pt>
    <dgm:pt modelId="{69D20FDA-5EB9-47B0-A4E9-131B34235CAC}" type="pres">
      <dgm:prSet presAssocID="{9B72A51F-230B-4884-AA5E-DB83859BC476}" presName="parentText" presStyleLbl="node1" presStyleIdx="2" presStyleCnt="6" custLinFactY="3020" custLinFactNeighborX="126" custLinFactNeighborY="100000">
        <dgm:presLayoutVars>
          <dgm:chMax val="0"/>
          <dgm:bulletEnabled val="1"/>
        </dgm:presLayoutVars>
      </dgm:prSet>
      <dgm:spPr/>
    </dgm:pt>
    <dgm:pt modelId="{195430FE-4D9D-40A1-8C74-8F57FDA0BF3E}" type="pres">
      <dgm:prSet presAssocID="{E63E95BD-9137-4740-A296-5F08D6D87D47}" presName="spacer" presStyleCnt="0"/>
      <dgm:spPr/>
    </dgm:pt>
    <dgm:pt modelId="{0212149B-1ADD-416C-9B94-AC56D3B1C24A}" type="pres">
      <dgm:prSet presAssocID="{7D96A995-66D7-45A4-9F17-C957DA3A93DA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A8EA4CD7-7EA2-4001-A62F-14EE26665021}" type="pres">
      <dgm:prSet presAssocID="{E92C23A3-C11B-49E8-82BC-F339B9CDF2CE}" presName="spacer" presStyleCnt="0"/>
      <dgm:spPr/>
    </dgm:pt>
    <dgm:pt modelId="{FD2C088D-7DF8-46BE-91C2-07211032639C}" type="pres">
      <dgm:prSet presAssocID="{DDA5CB51-FFD5-42C4-99C0-6E937468CA2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CEE6C639-3F43-4C0B-B0C5-58675BFDA882}" type="pres">
      <dgm:prSet presAssocID="{58EE3976-C471-41AE-B502-B77CA4415865}" presName="spacer" presStyleCnt="0"/>
      <dgm:spPr/>
    </dgm:pt>
    <dgm:pt modelId="{BC062849-92F2-4746-B1F4-9DB491BEB06C}" type="pres">
      <dgm:prSet presAssocID="{B3A77A55-F1F3-43C5-A298-D462230F7E5F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46238003-ABDA-4318-A715-9C8314352867}" type="presOf" srcId="{F5123795-DDA9-4A21-A7A0-018BC709EDC0}" destId="{627B069E-1A5C-4152-9FB3-3D0B5CFE295A}" srcOrd="0" destOrd="0" presId="urn:microsoft.com/office/officeart/2005/8/layout/vList2"/>
    <dgm:cxn modelId="{2F686A1E-E7E6-4D35-BE33-C1EB1AA9B7DE}" type="presOf" srcId="{9B72A51F-230B-4884-AA5E-DB83859BC476}" destId="{69D20FDA-5EB9-47B0-A4E9-131B34235CAC}" srcOrd="0" destOrd="0" presId="urn:microsoft.com/office/officeart/2005/8/layout/vList2"/>
    <dgm:cxn modelId="{C06E992A-1B2F-4894-9A7D-57B946A2443F}" type="presOf" srcId="{DDA5CB51-FFD5-42C4-99C0-6E937468CA20}" destId="{FD2C088D-7DF8-46BE-91C2-07211032639C}" srcOrd="0" destOrd="0" presId="urn:microsoft.com/office/officeart/2005/8/layout/vList2"/>
    <dgm:cxn modelId="{B7EF696E-8D63-437E-81B8-64C74F03B041}" type="presOf" srcId="{B3A77A55-F1F3-43C5-A298-D462230F7E5F}" destId="{BC062849-92F2-4746-B1F4-9DB491BEB06C}" srcOrd="0" destOrd="0" presId="urn:microsoft.com/office/officeart/2005/8/layout/vList2"/>
    <dgm:cxn modelId="{C3C4114F-9573-45A7-B207-C1CE0AF7D287}" type="presOf" srcId="{7D96A995-66D7-45A4-9F17-C957DA3A93DA}" destId="{0212149B-1ADD-416C-9B94-AC56D3B1C24A}" srcOrd="0" destOrd="0" presId="urn:microsoft.com/office/officeart/2005/8/layout/vList2"/>
    <dgm:cxn modelId="{2DDB947F-7267-4FC6-9194-643157857171}" srcId="{F5123795-DDA9-4A21-A7A0-018BC709EDC0}" destId="{0384839E-81F3-4A1D-AD45-5E69784BA29E}" srcOrd="1" destOrd="0" parTransId="{95E0FEEC-8591-4AAB-A7F6-D6E49B84FB92}" sibTransId="{FEF22581-F0E1-4E7A-BCD7-DB4E2D65F6AF}"/>
    <dgm:cxn modelId="{A4178B98-4CF2-4C99-A3BE-EFB419F376DC}" type="presOf" srcId="{43C3A84C-67CC-4316-AA22-8A2645EB63A7}" destId="{41FFA36A-E912-4E48-A8D4-50A93A554CDA}" srcOrd="0" destOrd="0" presId="urn:microsoft.com/office/officeart/2005/8/layout/vList2"/>
    <dgm:cxn modelId="{BCB335B0-6ED5-4D3A-B2DB-EEB646F02CCB}" type="presOf" srcId="{0384839E-81F3-4A1D-AD45-5E69784BA29E}" destId="{62217E72-9943-493F-9474-FAE5916B40C5}" srcOrd="0" destOrd="0" presId="urn:microsoft.com/office/officeart/2005/8/layout/vList2"/>
    <dgm:cxn modelId="{3DEF1DBD-0204-4650-AFD6-A0327C30FBD4}" srcId="{F5123795-DDA9-4A21-A7A0-018BC709EDC0}" destId="{B3A77A55-F1F3-43C5-A298-D462230F7E5F}" srcOrd="5" destOrd="0" parTransId="{D59FDDC1-7EB0-4643-ADE7-A8B64D7DB082}" sibTransId="{3E34C902-66CD-4A12-B2E4-10FDDF6C475B}"/>
    <dgm:cxn modelId="{83EE32C2-1D86-42B9-AEB9-4E9C30193E98}" srcId="{F5123795-DDA9-4A21-A7A0-018BC709EDC0}" destId="{9B72A51F-230B-4884-AA5E-DB83859BC476}" srcOrd="2" destOrd="0" parTransId="{07C75378-0078-4F72-899F-9512471DB91E}" sibTransId="{E63E95BD-9137-4740-A296-5F08D6D87D47}"/>
    <dgm:cxn modelId="{707F23D0-3F79-469D-ACD9-D9EFD9E54898}" srcId="{F5123795-DDA9-4A21-A7A0-018BC709EDC0}" destId="{7D96A995-66D7-45A4-9F17-C957DA3A93DA}" srcOrd="3" destOrd="0" parTransId="{13EE2869-462C-4268-856E-8DABEB54844A}" sibTransId="{E92C23A3-C11B-49E8-82BC-F339B9CDF2CE}"/>
    <dgm:cxn modelId="{DDE804F1-01F1-48C0-A35D-33359FD47D4C}" srcId="{F5123795-DDA9-4A21-A7A0-018BC709EDC0}" destId="{43C3A84C-67CC-4316-AA22-8A2645EB63A7}" srcOrd="0" destOrd="0" parTransId="{3A990B07-6D0C-447D-8FB4-DD4BA6E79878}" sibTransId="{07A7E2D0-9E48-441C-9619-0C51C5CE04C7}"/>
    <dgm:cxn modelId="{12856AFA-8413-4FDB-8624-9924C6344916}" srcId="{F5123795-DDA9-4A21-A7A0-018BC709EDC0}" destId="{DDA5CB51-FFD5-42C4-99C0-6E937468CA20}" srcOrd="4" destOrd="0" parTransId="{69E413E7-4BBD-46A6-93AF-0D5BA94B7027}" sibTransId="{58EE3976-C471-41AE-B502-B77CA4415865}"/>
    <dgm:cxn modelId="{33A0761C-20ED-4D47-8A2B-F1D8B70378D8}" type="presParOf" srcId="{627B069E-1A5C-4152-9FB3-3D0B5CFE295A}" destId="{41FFA36A-E912-4E48-A8D4-50A93A554CDA}" srcOrd="0" destOrd="0" presId="urn:microsoft.com/office/officeart/2005/8/layout/vList2"/>
    <dgm:cxn modelId="{29EA014A-B68D-452C-BD27-CD5F1E84D9DC}" type="presParOf" srcId="{627B069E-1A5C-4152-9FB3-3D0B5CFE295A}" destId="{5DAC6EC8-E82D-4843-A10E-F51466DD4C8F}" srcOrd="1" destOrd="0" presId="urn:microsoft.com/office/officeart/2005/8/layout/vList2"/>
    <dgm:cxn modelId="{7093C157-CE14-4C3B-ACC5-BB0FA5F1EAD6}" type="presParOf" srcId="{627B069E-1A5C-4152-9FB3-3D0B5CFE295A}" destId="{62217E72-9943-493F-9474-FAE5916B40C5}" srcOrd="2" destOrd="0" presId="urn:microsoft.com/office/officeart/2005/8/layout/vList2"/>
    <dgm:cxn modelId="{19D1F073-E732-45B5-B27D-E8065F333904}" type="presParOf" srcId="{627B069E-1A5C-4152-9FB3-3D0B5CFE295A}" destId="{274643D3-7B4E-4C1C-AB5F-350D776B96A6}" srcOrd="3" destOrd="0" presId="urn:microsoft.com/office/officeart/2005/8/layout/vList2"/>
    <dgm:cxn modelId="{B1F36459-B269-4B0B-B3B2-A2C9ECBB4C15}" type="presParOf" srcId="{627B069E-1A5C-4152-9FB3-3D0B5CFE295A}" destId="{69D20FDA-5EB9-47B0-A4E9-131B34235CAC}" srcOrd="4" destOrd="0" presId="urn:microsoft.com/office/officeart/2005/8/layout/vList2"/>
    <dgm:cxn modelId="{F2A71DDD-BA7D-49C0-80E4-5113BCA78BDF}" type="presParOf" srcId="{627B069E-1A5C-4152-9FB3-3D0B5CFE295A}" destId="{195430FE-4D9D-40A1-8C74-8F57FDA0BF3E}" srcOrd="5" destOrd="0" presId="urn:microsoft.com/office/officeart/2005/8/layout/vList2"/>
    <dgm:cxn modelId="{A7CD6690-5735-4F66-B9C0-B5981D8D6FB6}" type="presParOf" srcId="{627B069E-1A5C-4152-9FB3-3D0B5CFE295A}" destId="{0212149B-1ADD-416C-9B94-AC56D3B1C24A}" srcOrd="6" destOrd="0" presId="urn:microsoft.com/office/officeart/2005/8/layout/vList2"/>
    <dgm:cxn modelId="{97CBD434-1C1C-41D0-A744-FA6A4C15BA9C}" type="presParOf" srcId="{627B069E-1A5C-4152-9FB3-3D0B5CFE295A}" destId="{A8EA4CD7-7EA2-4001-A62F-14EE26665021}" srcOrd="7" destOrd="0" presId="urn:microsoft.com/office/officeart/2005/8/layout/vList2"/>
    <dgm:cxn modelId="{82859FD4-6488-4242-8D03-EBDFE99D58FC}" type="presParOf" srcId="{627B069E-1A5C-4152-9FB3-3D0B5CFE295A}" destId="{FD2C088D-7DF8-46BE-91C2-07211032639C}" srcOrd="8" destOrd="0" presId="urn:microsoft.com/office/officeart/2005/8/layout/vList2"/>
    <dgm:cxn modelId="{71AFF4DE-6CBE-474C-965F-CFA04A688CA3}" type="presParOf" srcId="{627B069E-1A5C-4152-9FB3-3D0B5CFE295A}" destId="{CEE6C639-3F43-4C0B-B0C5-58675BFDA882}" srcOrd="9" destOrd="0" presId="urn:microsoft.com/office/officeart/2005/8/layout/vList2"/>
    <dgm:cxn modelId="{68CA981E-6C60-4E3F-BF60-A4F050D5DDF8}" type="presParOf" srcId="{627B069E-1A5C-4152-9FB3-3D0B5CFE295A}" destId="{BC062849-92F2-4746-B1F4-9DB491BEB06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FFA36A-E912-4E48-A8D4-50A93A554CDA}">
      <dsp:nvSpPr>
        <dsp:cNvPr id="0" name=""/>
        <dsp:cNvSpPr/>
      </dsp:nvSpPr>
      <dsp:spPr>
        <a:xfrm>
          <a:off x="0" y="14625"/>
          <a:ext cx="8229600" cy="88803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Решите и узнаете для себя новые цифры: Воды Каспийского моря омывают берега 5 государств. </a:t>
          </a:r>
        </a:p>
      </dsp:txBody>
      <dsp:txXfrm>
        <a:off x="0" y="14625"/>
        <a:ext cx="8229600" cy="888030"/>
      </dsp:txXfrm>
    </dsp:sp>
    <dsp:sp modelId="{62217E72-9943-493F-9474-FAE5916B40C5}">
      <dsp:nvSpPr>
        <dsp:cNvPr id="0" name=""/>
        <dsp:cNvSpPr/>
      </dsp:nvSpPr>
      <dsp:spPr>
        <a:xfrm>
          <a:off x="0" y="968895"/>
          <a:ext cx="8229600" cy="888030"/>
        </a:xfrm>
        <a:prstGeom prst="roundRect">
          <a:avLst/>
        </a:prstGeom>
        <a:gradFill rotWithShape="0">
          <a:gsLst>
            <a:gs pos="0">
              <a:schemeClr val="accent5">
                <a:hueOff val="-1986775"/>
                <a:satOff val="7962"/>
                <a:lumOff val="1726"/>
                <a:alphaOff val="0"/>
                <a:tint val="50000"/>
                <a:satMod val="300000"/>
              </a:schemeClr>
            </a:gs>
            <a:gs pos="35000">
              <a:schemeClr val="accent5">
                <a:hueOff val="-1986775"/>
                <a:satOff val="7962"/>
                <a:lumOff val="1726"/>
                <a:alphaOff val="0"/>
                <a:tint val="37000"/>
                <a:satMod val="300000"/>
              </a:schemeClr>
            </a:gs>
            <a:gs pos="100000">
              <a:schemeClr val="accent5">
                <a:hueOff val="-1986775"/>
                <a:satOff val="7962"/>
                <a:lumOff val="1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На Туркменистан приходится 21% береговой линии, </a:t>
          </a:r>
        </a:p>
      </dsp:txBody>
      <dsp:txXfrm>
        <a:off x="0" y="968895"/>
        <a:ext cx="8229600" cy="888030"/>
      </dsp:txXfrm>
    </dsp:sp>
    <dsp:sp modelId="{69D20FDA-5EB9-47B0-A4E9-131B34235CAC}">
      <dsp:nvSpPr>
        <dsp:cNvPr id="0" name=""/>
        <dsp:cNvSpPr/>
      </dsp:nvSpPr>
      <dsp:spPr>
        <a:xfrm>
          <a:off x="0" y="2016224"/>
          <a:ext cx="8229600" cy="888030"/>
        </a:xfrm>
        <a:prstGeom prst="roundRect">
          <a:avLst/>
        </a:prstGeom>
        <a:gradFill rotWithShape="0">
          <a:gsLst>
            <a:gs pos="0">
              <a:schemeClr val="accent5">
                <a:hueOff val="-3973551"/>
                <a:satOff val="15924"/>
                <a:lumOff val="3451"/>
                <a:alphaOff val="0"/>
                <a:tint val="50000"/>
                <a:satMod val="300000"/>
              </a:schemeClr>
            </a:gs>
            <a:gs pos="35000">
              <a:schemeClr val="accent5">
                <a:hueOff val="-3973551"/>
                <a:satOff val="15924"/>
                <a:lumOff val="3451"/>
                <a:alphaOff val="0"/>
                <a:tint val="37000"/>
                <a:satMod val="300000"/>
              </a:schemeClr>
            </a:gs>
            <a:gs pos="100000">
              <a:schemeClr val="accent5">
                <a:hueOff val="-3973551"/>
                <a:satOff val="15924"/>
                <a:lumOff val="345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на Азербайджан – 20%, на Россию – 16%,  </a:t>
          </a:r>
        </a:p>
      </dsp:txBody>
      <dsp:txXfrm>
        <a:off x="0" y="2016224"/>
        <a:ext cx="8229600" cy="888030"/>
      </dsp:txXfrm>
    </dsp:sp>
    <dsp:sp modelId="{0212149B-1ADD-416C-9B94-AC56D3B1C24A}">
      <dsp:nvSpPr>
        <dsp:cNvPr id="0" name=""/>
        <dsp:cNvSpPr/>
      </dsp:nvSpPr>
      <dsp:spPr>
        <a:xfrm>
          <a:off x="0" y="2877436"/>
          <a:ext cx="8229600" cy="888030"/>
        </a:xfrm>
        <a:prstGeom prst="roundRect">
          <a:avLst/>
        </a:prstGeom>
        <a:gradFill rotWithShape="0">
          <a:gsLst>
            <a:gs pos="0">
              <a:schemeClr val="accent5">
                <a:hueOff val="-5960326"/>
                <a:satOff val="23887"/>
                <a:lumOff val="5177"/>
                <a:alphaOff val="0"/>
                <a:tint val="50000"/>
                <a:satMod val="300000"/>
              </a:schemeClr>
            </a:gs>
            <a:gs pos="35000">
              <a:schemeClr val="accent5">
                <a:hueOff val="-5960326"/>
                <a:satOff val="23887"/>
                <a:lumOff val="5177"/>
                <a:alphaOff val="0"/>
                <a:tint val="37000"/>
                <a:satMod val="300000"/>
              </a:schemeClr>
            </a:gs>
            <a:gs pos="100000">
              <a:schemeClr val="accent5">
                <a:hueOff val="-5960326"/>
                <a:satOff val="23887"/>
                <a:lumOff val="517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на Исламскую республику Иран приходится меньше, чем на Россию, на 2 %, </a:t>
          </a:r>
        </a:p>
      </dsp:txBody>
      <dsp:txXfrm>
        <a:off x="0" y="2877436"/>
        <a:ext cx="8229600" cy="888030"/>
      </dsp:txXfrm>
    </dsp:sp>
    <dsp:sp modelId="{FD2C088D-7DF8-46BE-91C2-07211032639C}">
      <dsp:nvSpPr>
        <dsp:cNvPr id="0" name=""/>
        <dsp:cNvSpPr/>
      </dsp:nvSpPr>
      <dsp:spPr>
        <a:xfrm>
          <a:off x="0" y="3831706"/>
          <a:ext cx="8229600" cy="888030"/>
        </a:xfrm>
        <a:prstGeom prst="roundRect">
          <a:avLst/>
        </a:prstGeom>
        <a:gradFill rotWithShape="0">
          <a:gsLst>
            <a:gs pos="0">
              <a:schemeClr val="accent5">
                <a:hueOff val="-7947101"/>
                <a:satOff val="31849"/>
                <a:lumOff val="6902"/>
                <a:alphaOff val="0"/>
                <a:tint val="50000"/>
                <a:satMod val="300000"/>
              </a:schemeClr>
            </a:gs>
            <a:gs pos="35000">
              <a:schemeClr val="accent5">
                <a:hueOff val="-7947101"/>
                <a:satOff val="31849"/>
                <a:lumOff val="6902"/>
                <a:alphaOff val="0"/>
                <a:tint val="37000"/>
                <a:satMod val="300000"/>
              </a:schemeClr>
            </a:gs>
            <a:gs pos="100000">
              <a:schemeClr val="accent5">
                <a:hueOff val="-7947101"/>
                <a:satOff val="31849"/>
                <a:lumOff val="690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остальная часть береговой линии приходится на Казахстан.</a:t>
          </a:r>
        </a:p>
      </dsp:txBody>
      <dsp:txXfrm>
        <a:off x="0" y="3831706"/>
        <a:ext cx="8229600" cy="888030"/>
      </dsp:txXfrm>
    </dsp:sp>
    <dsp:sp modelId="{BC062849-92F2-4746-B1F4-9DB491BEB06C}">
      <dsp:nvSpPr>
        <dsp:cNvPr id="0" name=""/>
        <dsp:cNvSpPr/>
      </dsp:nvSpPr>
      <dsp:spPr>
        <a:xfrm>
          <a:off x="0" y="4785976"/>
          <a:ext cx="8229600" cy="88803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Найдите, сколько процентов приходится на Казахстан.</a:t>
          </a:r>
        </a:p>
      </dsp:txBody>
      <dsp:txXfrm>
        <a:off x="0" y="4785976"/>
        <a:ext cx="8229600" cy="8880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F1B7D-3CC6-4F0D-8285-A1BA49AE5DD0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8AEFF-AFA8-4A4D-A2FC-4E66BF6793B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76456" y="4077072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21. ИТОГОВОЕ ЗАНЯТИЕ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4000"/>
            <a:lum/>
          </a:blip>
          <a:srcRect/>
          <a:stretch>
            <a:fillRect l="7000" t="45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2592288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"Я не знаю ничего более прекрасного, чем наша земля"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Давайте определим, как влияют природные условия на традиционный образ жизни людей. Для этого заполните таблицу и сделайте для себя вывод: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1844825"/>
          <a:ext cx="8280920" cy="4591569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3416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4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848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5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51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586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Название территории, группы населения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Особенности природных условий (благоприятные или неблагоприятные)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Условия для жизни (основное занятие, основные продукты питания, из чего сделана одежда, где и как размещаются жилища, средства перевоза)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Хозяйственная деятельность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841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исторически сложившаяся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в современной жизни</a:t>
                      </a:r>
                      <a:endParaRPr lang="ru-RU" sz="2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43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г. Актау</a:t>
                      </a:r>
                      <a:endParaRPr lang="ru-RU" sz="16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10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г. Алматы</a:t>
                      </a:r>
                      <a:endParaRPr lang="ru-RU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10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г. Астана</a:t>
                      </a:r>
                      <a:endParaRPr lang="ru-RU" sz="18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943634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Задача «Каспийское море»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908720"/>
          <a:ext cx="822960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 «Как должен вести себя каждый человек в окружающей среде»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Разработайте правила экологически грамотного проведения человека в окружающей природной среде.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Подготовьте и проведите занятие с учащимися младших классов на тему: «Как и почему должен вести себя в окружающей среде каждый человек».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244</Words>
  <Application>Microsoft Office PowerPoint</Application>
  <PresentationFormat>Экран (4:3)</PresentationFormat>
  <Paragraphs>29</Paragraphs>
  <Slides>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Calibri</vt:lpstr>
      <vt:lpstr>Kunstler Script</vt:lpstr>
      <vt:lpstr>Times New Roman</vt:lpstr>
      <vt:lpstr>Тема Office</vt:lpstr>
      <vt:lpstr>CorelDRAW</vt:lpstr>
      <vt:lpstr>21. ИТОГОВОЕ ЗАНЯТИЕ</vt:lpstr>
      <vt:lpstr>"Я не знаю ничего более прекрасного, чем наша земля"</vt:lpstr>
      <vt:lpstr>Давайте определим, как влияют природные условия на традиционный образ жизни людей. Для этого заполните таблицу и сделайте для себя вывод:</vt:lpstr>
      <vt:lpstr>Задача «Каспийское море»</vt:lpstr>
      <vt:lpstr>Проект «Как должен вести себя каждый человек в окружающей среде»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</dc:creator>
  <cp:lastModifiedBy>Пользователь</cp:lastModifiedBy>
  <cp:revision>7</cp:revision>
  <dcterms:created xsi:type="dcterms:W3CDTF">2016-05-21T16:49:22Z</dcterms:created>
  <dcterms:modified xsi:type="dcterms:W3CDTF">2020-11-04T05:41:38Z</dcterms:modified>
</cp:coreProperties>
</file>