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B7F804-2870-46AD-802F-F910DCA6D88B}" type="doc">
      <dgm:prSet loTypeId="urn:microsoft.com/office/officeart/2005/8/layout/vList2" loCatId="list" qsTypeId="urn:microsoft.com/office/officeart/2005/8/quickstyle/simple3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B7731724-5C86-405B-AE34-20F4D7E4A392}">
      <dgm:prSet custT="1"/>
      <dgm:spPr/>
      <dgm:t>
        <a:bodyPr/>
        <a:lstStyle/>
        <a:p>
          <a:pPr rtl="0"/>
          <a:r>
            <a:rPr lang="ru-RU" sz="2800" dirty="0">
              <a:latin typeface="Times New Roman" pitchFamily="18" charset="0"/>
              <a:cs typeface="Times New Roman" pitchFamily="18" charset="0"/>
            </a:rPr>
            <a:t>Радиоактивный цезий и стронций могут долго оставаться источником радиоактивного излучения (до 30 лет)</a:t>
          </a:r>
        </a:p>
      </dgm:t>
    </dgm:pt>
    <dgm:pt modelId="{F5272A15-1AD9-4B5E-BECF-8DA4F43B4CC8}" type="parTrans" cxnId="{B0C7279E-C948-4082-AE5E-F18C1CE2948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4D26908C-5E01-46D5-99F9-9F000EB67EFD}" type="sibTrans" cxnId="{B0C7279E-C948-4082-AE5E-F18C1CE2948F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145C49CD-5882-4377-A092-517C3DF3E9F4}">
      <dgm:prSet custT="1"/>
      <dgm:spPr/>
      <dgm:t>
        <a:bodyPr/>
        <a:lstStyle/>
        <a:p>
          <a:pPr rtl="0"/>
          <a:r>
            <a:rPr lang="ru-RU" sz="2800" dirty="0">
              <a:latin typeface="Times New Roman" pitchFamily="18" charset="0"/>
              <a:cs typeface="Times New Roman" pitchFamily="18" charset="0"/>
            </a:rPr>
            <a:t>Большая часть стронция остается в верхнем слое почвы (до 5 см), а в песках он проникает на глубину до 30-40 см</a:t>
          </a:r>
        </a:p>
      </dgm:t>
    </dgm:pt>
    <dgm:pt modelId="{C7E939EF-C784-41B7-90D2-E1D132E53FF5}" type="parTrans" cxnId="{3D4C6976-2F2E-4A43-B145-8E07CC233B1A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85776C2D-32DD-4B08-933E-0578809D67A8}" type="sibTrans" cxnId="{3D4C6976-2F2E-4A43-B145-8E07CC233B1A}">
      <dgm:prSet/>
      <dgm:spPr/>
      <dgm:t>
        <a:bodyPr/>
        <a:lstStyle/>
        <a:p>
          <a:endParaRPr lang="ru-RU" sz="1400">
            <a:latin typeface="Times New Roman" pitchFamily="18" charset="0"/>
            <a:cs typeface="Times New Roman" pitchFamily="18" charset="0"/>
          </a:endParaRPr>
        </a:p>
      </dgm:t>
    </dgm:pt>
    <dgm:pt modelId="{62B9281D-19AB-4FFA-A66F-BBC953846FC7}" type="pres">
      <dgm:prSet presAssocID="{F0B7F804-2870-46AD-802F-F910DCA6D88B}" presName="linear" presStyleCnt="0">
        <dgm:presLayoutVars>
          <dgm:animLvl val="lvl"/>
          <dgm:resizeHandles val="exact"/>
        </dgm:presLayoutVars>
      </dgm:prSet>
      <dgm:spPr/>
    </dgm:pt>
    <dgm:pt modelId="{2E009CB3-8B83-4ACD-AFAD-EE01D59B4566}" type="pres">
      <dgm:prSet presAssocID="{B7731724-5C86-405B-AE34-20F4D7E4A39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2174A65D-572A-44B4-A3BC-945685C3CC38}" type="pres">
      <dgm:prSet presAssocID="{4D26908C-5E01-46D5-99F9-9F000EB67EFD}" presName="spacer" presStyleCnt="0"/>
      <dgm:spPr/>
    </dgm:pt>
    <dgm:pt modelId="{B09DD5E6-E46E-4DB8-869D-8185D8DCC793}" type="pres">
      <dgm:prSet presAssocID="{145C49CD-5882-4377-A092-517C3DF3E9F4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87A1815-D0CA-4B7A-8CD7-3B3E7DD228CD}" type="presOf" srcId="{145C49CD-5882-4377-A092-517C3DF3E9F4}" destId="{B09DD5E6-E46E-4DB8-869D-8185D8DCC793}" srcOrd="0" destOrd="0" presId="urn:microsoft.com/office/officeart/2005/8/layout/vList2"/>
    <dgm:cxn modelId="{3D4C6976-2F2E-4A43-B145-8E07CC233B1A}" srcId="{F0B7F804-2870-46AD-802F-F910DCA6D88B}" destId="{145C49CD-5882-4377-A092-517C3DF3E9F4}" srcOrd="1" destOrd="0" parTransId="{C7E939EF-C784-41B7-90D2-E1D132E53FF5}" sibTransId="{85776C2D-32DD-4B08-933E-0578809D67A8}"/>
    <dgm:cxn modelId="{10756D5A-D0A7-4132-B9DE-7EB32804C929}" type="presOf" srcId="{F0B7F804-2870-46AD-802F-F910DCA6D88B}" destId="{62B9281D-19AB-4FFA-A66F-BBC953846FC7}" srcOrd="0" destOrd="0" presId="urn:microsoft.com/office/officeart/2005/8/layout/vList2"/>
    <dgm:cxn modelId="{B0C7279E-C948-4082-AE5E-F18C1CE2948F}" srcId="{F0B7F804-2870-46AD-802F-F910DCA6D88B}" destId="{B7731724-5C86-405B-AE34-20F4D7E4A392}" srcOrd="0" destOrd="0" parTransId="{F5272A15-1AD9-4B5E-BECF-8DA4F43B4CC8}" sibTransId="{4D26908C-5E01-46D5-99F9-9F000EB67EFD}"/>
    <dgm:cxn modelId="{6CF9E4BF-B951-41BC-BB1D-E6BFEF3AFF5C}" type="presOf" srcId="{B7731724-5C86-405B-AE34-20F4D7E4A392}" destId="{2E009CB3-8B83-4ACD-AFAD-EE01D59B4566}" srcOrd="0" destOrd="0" presId="urn:microsoft.com/office/officeart/2005/8/layout/vList2"/>
    <dgm:cxn modelId="{7E832DAC-059E-47D1-B5DE-9986E68654F7}" type="presParOf" srcId="{62B9281D-19AB-4FFA-A66F-BBC953846FC7}" destId="{2E009CB3-8B83-4ACD-AFAD-EE01D59B4566}" srcOrd="0" destOrd="0" presId="urn:microsoft.com/office/officeart/2005/8/layout/vList2"/>
    <dgm:cxn modelId="{2BB6E00F-4674-487B-96EE-DB93009F16F8}" type="presParOf" srcId="{62B9281D-19AB-4FFA-A66F-BBC953846FC7}" destId="{2174A65D-572A-44B4-A3BC-945685C3CC38}" srcOrd="1" destOrd="0" presId="urn:microsoft.com/office/officeart/2005/8/layout/vList2"/>
    <dgm:cxn modelId="{2F59C93F-17CB-4170-B050-63A7F2E4B65E}" type="presParOf" srcId="{62B9281D-19AB-4FFA-A66F-BBC953846FC7}" destId="{B09DD5E6-E46E-4DB8-869D-8185D8DCC79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A43CE9-2BA9-476C-B38C-059314065F98}" type="doc">
      <dgm:prSet loTypeId="urn:microsoft.com/office/officeart/2005/8/layout/vProcess5" loCatId="process" qsTypeId="urn:microsoft.com/office/officeart/2005/8/quickstyle/simple3" qsCatId="simple" csTypeId="urn:microsoft.com/office/officeart/2005/8/colors/colorful1#9" csCatId="colorful" phldr="1"/>
      <dgm:spPr/>
      <dgm:t>
        <a:bodyPr/>
        <a:lstStyle/>
        <a:p>
          <a:endParaRPr lang="ru-RU"/>
        </a:p>
      </dgm:t>
    </dgm:pt>
    <dgm:pt modelId="{FA2BA54E-1DE9-4D5D-9F14-C926F827B98C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Выбросы сверхзвуковых самолетов и космических аппаратов, содержащих оксид азота, тоже разрушают озоновый слой. Установлено, что один запуск космического корабля приводит к гашению 10 млн. тонн озона</a:t>
          </a:r>
        </a:p>
      </dgm:t>
    </dgm:pt>
    <dgm:pt modelId="{EC19A265-1499-482E-8C83-C7C31B79B037}" type="parTrans" cxnId="{D96C548A-1661-4A78-BDE4-D5A4EB4868F4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685254D5-B3A9-4C93-A4FB-EF25A587675A}" type="sibTrans" cxnId="{D96C548A-1661-4A78-BDE4-D5A4EB4868F4}">
      <dgm:prSet custT="1"/>
      <dgm:spPr/>
      <dgm:t>
        <a:bodyPr/>
        <a:lstStyle/>
        <a:p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5BD331F3-BCA0-493B-BE4D-7A549AEC66E2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Если с космодрома Байконур на 2009 год было произведено 26 запусков космических кораблей, посчитайте, сколько млн. тонн озона разрушилось за 2009 год</a:t>
          </a:r>
        </a:p>
      </dgm:t>
    </dgm:pt>
    <dgm:pt modelId="{098F233E-ADE3-46ED-800E-91D5FBF26212}" type="parTrans" cxnId="{7CB5C306-890B-4AB5-8185-1B2D612C1020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DE335833-D89F-49EA-B889-ACED193E382E}" type="sibTrans" cxnId="{7CB5C306-890B-4AB5-8185-1B2D612C1020}">
      <dgm:prSet custT="1"/>
      <dgm:spPr/>
      <dgm:t>
        <a:bodyPr/>
        <a:lstStyle/>
        <a:p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FFCD1BBA-32F7-4EAB-999F-834EFC04326B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Если космические корабли будут запускаться в таком темпе, за сколько времени мы истощим озоновый слой нашей Планеты?</a:t>
          </a:r>
        </a:p>
      </dgm:t>
    </dgm:pt>
    <dgm:pt modelId="{110D19B6-EC68-4107-98F5-8CF5555EAD87}" type="parTrans" cxnId="{D6DC66D4-8C58-4DD9-83DE-FC5301386D3B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72ADEB8F-B993-4975-A620-F1D5136EF976}" type="sibTrans" cxnId="{D6DC66D4-8C58-4DD9-83DE-FC5301386D3B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81DA85C2-90D3-4A62-A1ED-173FFD316356}" type="pres">
      <dgm:prSet presAssocID="{72A43CE9-2BA9-476C-B38C-059314065F98}" presName="outerComposite" presStyleCnt="0">
        <dgm:presLayoutVars>
          <dgm:chMax val="5"/>
          <dgm:dir/>
          <dgm:resizeHandles val="exact"/>
        </dgm:presLayoutVars>
      </dgm:prSet>
      <dgm:spPr/>
    </dgm:pt>
    <dgm:pt modelId="{E8DFEA9E-92F6-47A9-8657-14BDA97F0B8C}" type="pres">
      <dgm:prSet presAssocID="{72A43CE9-2BA9-476C-B38C-059314065F98}" presName="dummyMaxCanvas" presStyleCnt="0">
        <dgm:presLayoutVars/>
      </dgm:prSet>
      <dgm:spPr/>
    </dgm:pt>
    <dgm:pt modelId="{D9541561-87FA-421F-99C0-3D69CB0E7F88}" type="pres">
      <dgm:prSet presAssocID="{72A43CE9-2BA9-476C-B38C-059314065F98}" presName="ThreeNodes_1" presStyleLbl="node1" presStyleIdx="0" presStyleCnt="3">
        <dgm:presLayoutVars>
          <dgm:bulletEnabled val="1"/>
        </dgm:presLayoutVars>
      </dgm:prSet>
      <dgm:spPr/>
    </dgm:pt>
    <dgm:pt modelId="{9349B44D-4447-4C0C-B375-8EF6330B450B}" type="pres">
      <dgm:prSet presAssocID="{72A43CE9-2BA9-476C-B38C-059314065F98}" presName="ThreeNodes_2" presStyleLbl="node1" presStyleIdx="1" presStyleCnt="3">
        <dgm:presLayoutVars>
          <dgm:bulletEnabled val="1"/>
        </dgm:presLayoutVars>
      </dgm:prSet>
      <dgm:spPr/>
    </dgm:pt>
    <dgm:pt modelId="{C3ECE635-9951-4A63-96B8-F7C49AF70C3C}" type="pres">
      <dgm:prSet presAssocID="{72A43CE9-2BA9-476C-B38C-059314065F98}" presName="ThreeNodes_3" presStyleLbl="node1" presStyleIdx="2" presStyleCnt="3">
        <dgm:presLayoutVars>
          <dgm:bulletEnabled val="1"/>
        </dgm:presLayoutVars>
      </dgm:prSet>
      <dgm:spPr/>
    </dgm:pt>
    <dgm:pt modelId="{54F5801A-D286-4ECE-8D31-0097340417D5}" type="pres">
      <dgm:prSet presAssocID="{72A43CE9-2BA9-476C-B38C-059314065F98}" presName="ThreeConn_1-2" presStyleLbl="fgAccFollowNode1" presStyleIdx="0" presStyleCnt="2">
        <dgm:presLayoutVars>
          <dgm:bulletEnabled val="1"/>
        </dgm:presLayoutVars>
      </dgm:prSet>
      <dgm:spPr/>
    </dgm:pt>
    <dgm:pt modelId="{C8CFC02E-2989-44BC-8B20-48EA3B5EDF38}" type="pres">
      <dgm:prSet presAssocID="{72A43CE9-2BA9-476C-B38C-059314065F98}" presName="ThreeConn_2-3" presStyleLbl="fgAccFollowNode1" presStyleIdx="1" presStyleCnt="2">
        <dgm:presLayoutVars>
          <dgm:bulletEnabled val="1"/>
        </dgm:presLayoutVars>
      </dgm:prSet>
      <dgm:spPr/>
    </dgm:pt>
    <dgm:pt modelId="{FA322AA3-BCC1-46F0-9043-946DD0F37DBF}" type="pres">
      <dgm:prSet presAssocID="{72A43CE9-2BA9-476C-B38C-059314065F98}" presName="ThreeNodes_1_text" presStyleLbl="node1" presStyleIdx="2" presStyleCnt="3">
        <dgm:presLayoutVars>
          <dgm:bulletEnabled val="1"/>
        </dgm:presLayoutVars>
      </dgm:prSet>
      <dgm:spPr/>
    </dgm:pt>
    <dgm:pt modelId="{363B8B9E-29C1-41D9-BE81-5CD6FCD52A6E}" type="pres">
      <dgm:prSet presAssocID="{72A43CE9-2BA9-476C-B38C-059314065F98}" presName="ThreeNodes_2_text" presStyleLbl="node1" presStyleIdx="2" presStyleCnt="3">
        <dgm:presLayoutVars>
          <dgm:bulletEnabled val="1"/>
        </dgm:presLayoutVars>
      </dgm:prSet>
      <dgm:spPr/>
    </dgm:pt>
    <dgm:pt modelId="{69FEAD30-1C16-4BA6-B047-AAA0C00757C5}" type="pres">
      <dgm:prSet presAssocID="{72A43CE9-2BA9-476C-B38C-059314065F98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7CB5C306-890B-4AB5-8185-1B2D612C1020}" srcId="{72A43CE9-2BA9-476C-B38C-059314065F98}" destId="{5BD331F3-BCA0-493B-BE4D-7A549AEC66E2}" srcOrd="1" destOrd="0" parTransId="{098F233E-ADE3-46ED-800E-91D5FBF26212}" sibTransId="{DE335833-D89F-49EA-B889-ACED193E382E}"/>
    <dgm:cxn modelId="{0EB81A0D-5A55-40F9-9C8C-C5A3942F1A12}" type="presOf" srcId="{5BD331F3-BCA0-493B-BE4D-7A549AEC66E2}" destId="{9349B44D-4447-4C0C-B375-8EF6330B450B}" srcOrd="0" destOrd="0" presId="urn:microsoft.com/office/officeart/2005/8/layout/vProcess5"/>
    <dgm:cxn modelId="{29DCB81D-47E1-40CE-AAC3-7F07D53FC89D}" type="presOf" srcId="{FA2BA54E-1DE9-4D5D-9F14-C926F827B98C}" destId="{D9541561-87FA-421F-99C0-3D69CB0E7F88}" srcOrd="0" destOrd="0" presId="urn:microsoft.com/office/officeart/2005/8/layout/vProcess5"/>
    <dgm:cxn modelId="{EBD5F04C-72D3-4402-AE21-D22C01608C7C}" type="presOf" srcId="{FFCD1BBA-32F7-4EAB-999F-834EFC04326B}" destId="{C3ECE635-9951-4A63-96B8-F7C49AF70C3C}" srcOrd="0" destOrd="0" presId="urn:microsoft.com/office/officeart/2005/8/layout/vProcess5"/>
    <dgm:cxn modelId="{86CA2B75-B3E7-41D9-9389-5CC04F9F0C75}" type="presOf" srcId="{685254D5-B3A9-4C93-A4FB-EF25A587675A}" destId="{54F5801A-D286-4ECE-8D31-0097340417D5}" srcOrd="0" destOrd="0" presId="urn:microsoft.com/office/officeart/2005/8/layout/vProcess5"/>
    <dgm:cxn modelId="{CEC9E979-EE2A-43B7-8642-D7BA1140A2F1}" type="presOf" srcId="{FFCD1BBA-32F7-4EAB-999F-834EFC04326B}" destId="{69FEAD30-1C16-4BA6-B047-AAA0C00757C5}" srcOrd="1" destOrd="0" presId="urn:microsoft.com/office/officeart/2005/8/layout/vProcess5"/>
    <dgm:cxn modelId="{7F448E81-FBBB-487E-B4E9-CA596100A928}" type="presOf" srcId="{5BD331F3-BCA0-493B-BE4D-7A549AEC66E2}" destId="{363B8B9E-29C1-41D9-BE81-5CD6FCD52A6E}" srcOrd="1" destOrd="0" presId="urn:microsoft.com/office/officeart/2005/8/layout/vProcess5"/>
    <dgm:cxn modelId="{D96C548A-1661-4A78-BDE4-D5A4EB4868F4}" srcId="{72A43CE9-2BA9-476C-B38C-059314065F98}" destId="{FA2BA54E-1DE9-4D5D-9F14-C926F827B98C}" srcOrd="0" destOrd="0" parTransId="{EC19A265-1499-482E-8C83-C7C31B79B037}" sibTransId="{685254D5-B3A9-4C93-A4FB-EF25A587675A}"/>
    <dgm:cxn modelId="{8394049A-F8B1-4404-B275-DAEF4AAD2D9D}" type="presOf" srcId="{FA2BA54E-1DE9-4D5D-9F14-C926F827B98C}" destId="{FA322AA3-BCC1-46F0-9043-946DD0F37DBF}" srcOrd="1" destOrd="0" presId="urn:microsoft.com/office/officeart/2005/8/layout/vProcess5"/>
    <dgm:cxn modelId="{D6DC66D4-8C58-4DD9-83DE-FC5301386D3B}" srcId="{72A43CE9-2BA9-476C-B38C-059314065F98}" destId="{FFCD1BBA-32F7-4EAB-999F-834EFC04326B}" srcOrd="2" destOrd="0" parTransId="{110D19B6-EC68-4107-98F5-8CF5555EAD87}" sibTransId="{72ADEB8F-B993-4975-A620-F1D5136EF976}"/>
    <dgm:cxn modelId="{AE7107DB-CEE5-4C5D-BBFE-3B040D8CF211}" type="presOf" srcId="{DE335833-D89F-49EA-B889-ACED193E382E}" destId="{C8CFC02E-2989-44BC-8B20-48EA3B5EDF38}" srcOrd="0" destOrd="0" presId="urn:microsoft.com/office/officeart/2005/8/layout/vProcess5"/>
    <dgm:cxn modelId="{591B8BEA-CE7B-4AF3-8B97-7EF828F93F72}" type="presOf" srcId="{72A43CE9-2BA9-476C-B38C-059314065F98}" destId="{81DA85C2-90D3-4A62-A1ED-173FFD316356}" srcOrd="0" destOrd="0" presId="urn:microsoft.com/office/officeart/2005/8/layout/vProcess5"/>
    <dgm:cxn modelId="{16630071-79D3-47EB-A147-9253549F0E27}" type="presParOf" srcId="{81DA85C2-90D3-4A62-A1ED-173FFD316356}" destId="{E8DFEA9E-92F6-47A9-8657-14BDA97F0B8C}" srcOrd="0" destOrd="0" presId="urn:microsoft.com/office/officeart/2005/8/layout/vProcess5"/>
    <dgm:cxn modelId="{0E164A84-49FE-4F82-8726-5A9D4D0A7ED3}" type="presParOf" srcId="{81DA85C2-90D3-4A62-A1ED-173FFD316356}" destId="{D9541561-87FA-421F-99C0-3D69CB0E7F88}" srcOrd="1" destOrd="0" presId="urn:microsoft.com/office/officeart/2005/8/layout/vProcess5"/>
    <dgm:cxn modelId="{E273C23F-B2C8-48CC-B35F-811E985C8754}" type="presParOf" srcId="{81DA85C2-90D3-4A62-A1ED-173FFD316356}" destId="{9349B44D-4447-4C0C-B375-8EF6330B450B}" srcOrd="2" destOrd="0" presId="urn:microsoft.com/office/officeart/2005/8/layout/vProcess5"/>
    <dgm:cxn modelId="{51A6B6E0-1347-462D-946C-8C007C2A9510}" type="presParOf" srcId="{81DA85C2-90D3-4A62-A1ED-173FFD316356}" destId="{C3ECE635-9951-4A63-96B8-F7C49AF70C3C}" srcOrd="3" destOrd="0" presId="urn:microsoft.com/office/officeart/2005/8/layout/vProcess5"/>
    <dgm:cxn modelId="{CF0BCF60-40CA-49E0-BC76-EA9F4C00A052}" type="presParOf" srcId="{81DA85C2-90D3-4A62-A1ED-173FFD316356}" destId="{54F5801A-D286-4ECE-8D31-0097340417D5}" srcOrd="4" destOrd="0" presId="urn:microsoft.com/office/officeart/2005/8/layout/vProcess5"/>
    <dgm:cxn modelId="{7EFEA0EB-B353-453E-9B1F-DD34DB8701FB}" type="presParOf" srcId="{81DA85C2-90D3-4A62-A1ED-173FFD316356}" destId="{C8CFC02E-2989-44BC-8B20-48EA3B5EDF38}" srcOrd="5" destOrd="0" presId="urn:microsoft.com/office/officeart/2005/8/layout/vProcess5"/>
    <dgm:cxn modelId="{F1AC698A-8962-4300-B9E5-DA1EFED315D4}" type="presParOf" srcId="{81DA85C2-90D3-4A62-A1ED-173FFD316356}" destId="{FA322AA3-BCC1-46F0-9043-946DD0F37DBF}" srcOrd="6" destOrd="0" presId="urn:microsoft.com/office/officeart/2005/8/layout/vProcess5"/>
    <dgm:cxn modelId="{F9FE47B2-3554-4EE1-A4C6-331F1C36254D}" type="presParOf" srcId="{81DA85C2-90D3-4A62-A1ED-173FFD316356}" destId="{363B8B9E-29C1-41D9-BE81-5CD6FCD52A6E}" srcOrd="7" destOrd="0" presId="urn:microsoft.com/office/officeart/2005/8/layout/vProcess5"/>
    <dgm:cxn modelId="{C3C0065C-B51F-4603-A628-7E6EC1FC5AE3}" type="presParOf" srcId="{81DA85C2-90D3-4A62-A1ED-173FFD316356}" destId="{69FEAD30-1C16-4BA6-B047-AAA0C00757C5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009CB3-8B83-4ACD-AFAD-EE01D59B4566}">
      <dsp:nvSpPr>
        <dsp:cNvPr id="0" name=""/>
        <dsp:cNvSpPr/>
      </dsp:nvSpPr>
      <dsp:spPr>
        <a:xfrm>
          <a:off x="0" y="259628"/>
          <a:ext cx="8229600" cy="148297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Радиоактивный цезий и стронций могут долго оставаться источником радиоактивного излучения (до 30 лет)</a:t>
          </a:r>
        </a:p>
      </dsp:txBody>
      <dsp:txXfrm>
        <a:off x="0" y="259628"/>
        <a:ext cx="8229600" cy="1482974"/>
      </dsp:txXfrm>
    </dsp:sp>
    <dsp:sp modelId="{B09DD5E6-E46E-4DB8-869D-8185D8DCC793}">
      <dsp:nvSpPr>
        <dsp:cNvPr id="0" name=""/>
        <dsp:cNvSpPr/>
      </dsp:nvSpPr>
      <dsp:spPr>
        <a:xfrm>
          <a:off x="0" y="1929803"/>
          <a:ext cx="8229600" cy="148297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latin typeface="Times New Roman" pitchFamily="18" charset="0"/>
              <a:cs typeface="Times New Roman" pitchFamily="18" charset="0"/>
            </a:rPr>
            <a:t>Большая часть стронция остается в верхнем слое почвы (до 5 см), а в песках он проникает на глубину до 30-40 см</a:t>
          </a:r>
        </a:p>
      </dsp:txBody>
      <dsp:txXfrm>
        <a:off x="0" y="1929803"/>
        <a:ext cx="8229600" cy="14829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541561-87FA-421F-99C0-3D69CB0E7F88}">
      <dsp:nvSpPr>
        <dsp:cNvPr id="0" name=""/>
        <dsp:cNvSpPr/>
      </dsp:nvSpPr>
      <dsp:spPr>
        <a:xfrm>
          <a:off x="0" y="0"/>
          <a:ext cx="7108781" cy="18578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Выбросы сверхзвуковых самолетов и космических аппаратов, содержащих оксид азота, тоже разрушают озоновый слой. Установлено, что один запуск космического корабля приводит к гашению 10 млн. тонн озона</a:t>
          </a:r>
        </a:p>
      </dsp:txBody>
      <dsp:txXfrm>
        <a:off x="0" y="0"/>
        <a:ext cx="5212889" cy="1857806"/>
      </dsp:txXfrm>
    </dsp:sp>
    <dsp:sp modelId="{9349B44D-4447-4C0C-B375-8EF6330B450B}">
      <dsp:nvSpPr>
        <dsp:cNvPr id="0" name=""/>
        <dsp:cNvSpPr/>
      </dsp:nvSpPr>
      <dsp:spPr>
        <a:xfrm>
          <a:off x="627245" y="2167440"/>
          <a:ext cx="7108781" cy="18578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Если с космодрома Байконур на 2009 год было произведено 26 запусков космических кораблей, посчитайте, сколько млн. тонн озона разрушилось за 2009 год</a:t>
          </a:r>
        </a:p>
      </dsp:txBody>
      <dsp:txXfrm>
        <a:off x="627245" y="2167440"/>
        <a:ext cx="5273961" cy="1857806"/>
      </dsp:txXfrm>
    </dsp:sp>
    <dsp:sp modelId="{C3ECE635-9951-4A63-96B8-F7C49AF70C3C}">
      <dsp:nvSpPr>
        <dsp:cNvPr id="0" name=""/>
        <dsp:cNvSpPr/>
      </dsp:nvSpPr>
      <dsp:spPr>
        <a:xfrm>
          <a:off x="1254490" y="4334881"/>
          <a:ext cx="7108781" cy="18578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Если космические корабли будут запускаться в таком темпе, за сколько времени мы истощим озоновый слой нашей Планеты?</a:t>
          </a:r>
        </a:p>
      </dsp:txBody>
      <dsp:txXfrm>
        <a:off x="1254490" y="4334881"/>
        <a:ext cx="5273961" cy="1857806"/>
      </dsp:txXfrm>
    </dsp:sp>
    <dsp:sp modelId="{54F5801A-D286-4ECE-8D31-0097340417D5}">
      <dsp:nvSpPr>
        <dsp:cNvPr id="0" name=""/>
        <dsp:cNvSpPr/>
      </dsp:nvSpPr>
      <dsp:spPr>
        <a:xfrm>
          <a:off x="5901207" y="1408836"/>
          <a:ext cx="1207574" cy="120757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01207" y="1408836"/>
        <a:ext cx="1207574" cy="1207574"/>
      </dsp:txXfrm>
    </dsp:sp>
    <dsp:sp modelId="{C8CFC02E-2989-44BC-8B20-48EA3B5EDF38}">
      <dsp:nvSpPr>
        <dsp:cNvPr id="0" name=""/>
        <dsp:cNvSpPr/>
      </dsp:nvSpPr>
      <dsp:spPr>
        <a:xfrm>
          <a:off x="6528452" y="3563891"/>
          <a:ext cx="1207574" cy="1207574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528452" y="3563891"/>
        <a:ext cx="1207574" cy="12075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E9C900-AFE1-49D9-9672-E0C1049DD99C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1FB58-0F63-46A5-9538-98145408DA7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76456" y="4077072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9. ИТОГОВОЕ ЗАНЯТИЕ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088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"Человек должен украшать землю"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  <a:prstGeom prst="wedgeRoundRectCallout">
            <a:avLst>
              <a:gd name="adj1" fmla="val 828"/>
              <a:gd name="adj2" fmla="val -5882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14401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Экологи считают, что сбор металлолома и макулатуры – это важное природоохранное мероприятие, как вы думаете, почему?</a:t>
            </a:r>
          </a:p>
        </p:txBody>
      </p:sp>
      <p:pic>
        <p:nvPicPr>
          <p:cNvPr id="2050" name="Picture 2"/>
          <p:cNvPicPr>
            <a:picLocks noChangeArrowheads="1"/>
          </p:cNvPicPr>
          <p:nvPr/>
        </p:nvPicPr>
        <p:blipFill>
          <a:blip r:embed="rId2" cstate="print"/>
          <a:srcRect t="-224" r="-53" b="-224"/>
          <a:stretch>
            <a:fillRect/>
          </a:stretch>
        </p:blipFill>
        <p:spPr bwMode="auto">
          <a:xfrm>
            <a:off x="611560" y="1988840"/>
            <a:ext cx="8064896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850106"/>
          </a:xfrm>
        </p:spPr>
        <p:txBody>
          <a:bodyPr>
            <a:noAutofit/>
          </a:bodyPr>
          <a:lstStyle/>
          <a:p>
            <a:b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Впишите в овалы названия видов загрязнения окружающей среды: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11160" b="12946"/>
          <a:stretch>
            <a:fillRect/>
          </a:stretch>
        </p:blipFill>
        <p:spPr bwMode="auto">
          <a:xfrm>
            <a:off x="251520" y="1052736"/>
            <a:ext cx="8568952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95536" y="5229200"/>
            <a:ext cx="8424936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электромагнитное загрязнение, затопление полезных площадей, тепловое загрязнение, твердые отходы, радиационное загрязнение в случае аварии, изменения режима рек, заиление водоемов, радиоактивные отходы, выбросы твердых частиц в атмосферу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404665"/>
          <a:ext cx="8229600" cy="36724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5536" y="4149080"/>
            <a:ext cx="8208912" cy="2314039"/>
          </a:xfrm>
          <a:prstGeom prst="snip2Diag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Чтобы очистить почву от радиоактивного заражения стронцием, можно провести известкование почвы, что приведет к уменьшению его концентрации. Для уменьшения концентрации цезия нужно вносить калийные или фосфорные удобрения.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Подчитайте количество калийных или фосфорных удобрений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77071"/>
          </a:xfrm>
          <a:prstGeom prst="horizontalScroll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Норма внесения на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100 м</a:t>
            </a:r>
            <a:r>
              <a:rPr lang="ru-RU" sz="2800" i="1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– 2,5 кг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двойного суперфосфата или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3,5 кг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хлористого или сернокислого калия.</a:t>
            </a: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Выполнить расчеты для 2, 5, 10 га.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60648"/>
          <a:ext cx="8363272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278</Words>
  <Application>Microsoft Office PowerPoint</Application>
  <PresentationFormat>Экран (4:3)</PresentationFormat>
  <Paragraphs>20</Paragraphs>
  <Slides>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Kunstler Script</vt:lpstr>
      <vt:lpstr>Times New Roman</vt:lpstr>
      <vt:lpstr>Тема Office</vt:lpstr>
      <vt:lpstr>CorelDRAW</vt:lpstr>
      <vt:lpstr>9. ИТОГОВОЕ ЗАНЯТИЕ</vt:lpstr>
      <vt:lpstr>"Человек должен украшать землю"</vt:lpstr>
      <vt:lpstr>Презентация PowerPoint</vt:lpstr>
      <vt:lpstr>  Впишите в овалы названия видов загрязнения окружающей среды:   </vt:lpstr>
      <vt:lpstr>Презентация PowerPoint</vt:lpstr>
      <vt:lpstr>Подчитайте количество калийных или фосфорных удобрений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</dc:creator>
  <cp:lastModifiedBy>Пользователь</cp:lastModifiedBy>
  <cp:revision>10</cp:revision>
  <dcterms:created xsi:type="dcterms:W3CDTF">2016-05-21T03:45:16Z</dcterms:created>
  <dcterms:modified xsi:type="dcterms:W3CDTF">2020-11-04T05:39:53Z</dcterms:modified>
</cp:coreProperties>
</file>