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31D72AB-5129-49E0-9283-4398DA466599}" type="doc">
      <dgm:prSet loTypeId="urn:microsoft.com/office/officeart/2005/8/layout/vList2" loCatId="list" qsTypeId="urn:microsoft.com/office/officeart/2005/8/quickstyle/simple3" qsCatId="simple" csTypeId="urn:microsoft.com/office/officeart/2005/8/colors/colorful1#4" csCatId="colorful"/>
      <dgm:spPr/>
      <dgm:t>
        <a:bodyPr/>
        <a:lstStyle/>
        <a:p>
          <a:endParaRPr lang="ru-RU"/>
        </a:p>
      </dgm:t>
    </dgm:pt>
    <dgm:pt modelId="{DE747246-25B6-4B81-B888-D82DAA45E70F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Много тысяч лет назад Землю населяли совершенно другие виды животных и растений.</a:t>
          </a:r>
          <a:r>
            <a:rPr lang="ru-RU" sz="20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dirty="0">
              <a:latin typeface="Times New Roman" pitchFamily="18" charset="0"/>
              <a:cs typeface="Times New Roman" pitchFamily="18" charset="0"/>
            </a:rPr>
            <a:t>Причины исчезновения одних растений и животных и появления других в том, что изменились условия жизни, например,</a:t>
          </a:r>
        </a:p>
      </dgm:t>
    </dgm:pt>
    <dgm:pt modelId="{BF799641-1A9E-4420-89F1-95BE5909F67B}" type="parTrans" cxnId="{A8C542B8-720D-4493-9386-FC22C3257058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204959A3-A503-4818-9742-CEB99730A26A}" type="sibTrans" cxnId="{A8C542B8-720D-4493-9386-FC22C3257058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8C64BA2A-D112-4F60-8890-3F8DBA5B9F54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температура воздуха (стало жарче или холоднее)</a:t>
          </a:r>
        </a:p>
      </dgm:t>
    </dgm:pt>
    <dgm:pt modelId="{E037694A-EB54-4932-8D9F-2097F7F99422}" type="parTrans" cxnId="{DED785CE-815D-4CBE-924B-D5316FDA85DC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455E3A1D-0DEC-45B3-9D36-CC95619BB598}" type="sibTrans" cxnId="{DED785CE-815D-4CBE-924B-D5316FDA85DC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8BF4F694-19B4-428F-9504-06F160F0BEDE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количество воды (стало суше или влажнее)</a:t>
          </a:r>
        </a:p>
      </dgm:t>
    </dgm:pt>
    <dgm:pt modelId="{2A27959D-880D-49AA-B5CC-F6A388490770}" type="parTrans" cxnId="{EA085224-A6B1-4D60-BEF5-9A1BDE1ABC67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84D6543F-51E8-4BCB-9FE5-D4DD3B4BBF79}" type="sibTrans" cxnId="{EA085224-A6B1-4D60-BEF5-9A1BDE1ABC67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8C7CDD43-8630-4141-BC8C-B8E40BDC7259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состав воздуха (количество кислорода увеличилось, углекислого газа уменьшилось) </a:t>
          </a:r>
        </a:p>
      </dgm:t>
    </dgm:pt>
    <dgm:pt modelId="{9571D228-EBB4-47F4-BAF5-332F15508F58}" type="parTrans" cxnId="{CD7C67AE-7FC4-4BF5-8714-59B178622962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55A5ED40-ABAA-457F-A761-B7377F45944E}" type="sibTrans" cxnId="{CD7C67AE-7FC4-4BF5-8714-59B178622962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989CAFEA-C007-4FEF-A8A1-86C4BEBA34F8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состав и плодородие почвы</a:t>
          </a:r>
        </a:p>
      </dgm:t>
    </dgm:pt>
    <dgm:pt modelId="{23AB6078-EC25-4986-AF6C-76E2BD54A184}" type="parTrans" cxnId="{07932B90-FFB3-4C7F-B4B1-0CD58DC2D1F0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B64EB17D-560D-4614-AB5D-C72F17C8FE2C}" type="sibTrans" cxnId="{07932B90-FFB3-4C7F-B4B1-0CD58DC2D1F0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9AFCE040-8F1F-4283-AAC1-E9BFF9F410B2}" type="pres">
      <dgm:prSet presAssocID="{C31D72AB-5129-49E0-9283-4398DA466599}" presName="linear" presStyleCnt="0">
        <dgm:presLayoutVars>
          <dgm:animLvl val="lvl"/>
          <dgm:resizeHandles val="exact"/>
        </dgm:presLayoutVars>
      </dgm:prSet>
      <dgm:spPr/>
    </dgm:pt>
    <dgm:pt modelId="{3CA8D449-B304-4E18-8A56-8FA8B78161BF}" type="pres">
      <dgm:prSet presAssocID="{DE747246-25B6-4B81-B888-D82DAA45E70F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96FDADEE-39D2-4BF2-90EB-E834BEE59E5F}" type="pres">
      <dgm:prSet presAssocID="{DE747246-25B6-4B81-B888-D82DAA45E70F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D7AE1406-2F9D-442A-B737-8DF9D07CD5E7}" type="presOf" srcId="{8C64BA2A-D112-4F60-8890-3F8DBA5B9F54}" destId="{96FDADEE-39D2-4BF2-90EB-E834BEE59E5F}" srcOrd="0" destOrd="0" presId="urn:microsoft.com/office/officeart/2005/8/layout/vList2"/>
    <dgm:cxn modelId="{EA085224-A6B1-4D60-BEF5-9A1BDE1ABC67}" srcId="{DE747246-25B6-4B81-B888-D82DAA45E70F}" destId="{8BF4F694-19B4-428F-9504-06F160F0BEDE}" srcOrd="1" destOrd="0" parTransId="{2A27959D-880D-49AA-B5CC-F6A388490770}" sibTransId="{84D6543F-51E8-4BCB-9FE5-D4DD3B4BBF79}"/>
    <dgm:cxn modelId="{AA7F3E2F-1702-4A5E-9658-D7267C4DEEC2}" type="presOf" srcId="{8BF4F694-19B4-428F-9504-06F160F0BEDE}" destId="{96FDADEE-39D2-4BF2-90EB-E834BEE59E5F}" srcOrd="0" destOrd="1" presId="urn:microsoft.com/office/officeart/2005/8/layout/vList2"/>
    <dgm:cxn modelId="{5BE9CE55-A9FF-4623-B1E6-31C6C764FD67}" type="presOf" srcId="{989CAFEA-C007-4FEF-A8A1-86C4BEBA34F8}" destId="{96FDADEE-39D2-4BF2-90EB-E834BEE59E5F}" srcOrd="0" destOrd="3" presId="urn:microsoft.com/office/officeart/2005/8/layout/vList2"/>
    <dgm:cxn modelId="{6AB4FB77-7BD9-4F46-BD76-0460F133C84E}" type="presOf" srcId="{DE747246-25B6-4B81-B888-D82DAA45E70F}" destId="{3CA8D449-B304-4E18-8A56-8FA8B78161BF}" srcOrd="0" destOrd="0" presId="urn:microsoft.com/office/officeart/2005/8/layout/vList2"/>
    <dgm:cxn modelId="{07932B90-FFB3-4C7F-B4B1-0CD58DC2D1F0}" srcId="{DE747246-25B6-4B81-B888-D82DAA45E70F}" destId="{989CAFEA-C007-4FEF-A8A1-86C4BEBA34F8}" srcOrd="3" destOrd="0" parTransId="{23AB6078-EC25-4986-AF6C-76E2BD54A184}" sibTransId="{B64EB17D-560D-4614-AB5D-C72F17C8FE2C}"/>
    <dgm:cxn modelId="{04753098-F100-4E3A-BF1C-EEC92D76BDBE}" type="presOf" srcId="{8C7CDD43-8630-4141-BC8C-B8E40BDC7259}" destId="{96FDADEE-39D2-4BF2-90EB-E834BEE59E5F}" srcOrd="0" destOrd="2" presId="urn:microsoft.com/office/officeart/2005/8/layout/vList2"/>
    <dgm:cxn modelId="{CD7C67AE-7FC4-4BF5-8714-59B178622962}" srcId="{DE747246-25B6-4B81-B888-D82DAA45E70F}" destId="{8C7CDD43-8630-4141-BC8C-B8E40BDC7259}" srcOrd="2" destOrd="0" parTransId="{9571D228-EBB4-47F4-BAF5-332F15508F58}" sibTransId="{55A5ED40-ABAA-457F-A761-B7377F45944E}"/>
    <dgm:cxn modelId="{A8C542B8-720D-4493-9386-FC22C3257058}" srcId="{C31D72AB-5129-49E0-9283-4398DA466599}" destId="{DE747246-25B6-4B81-B888-D82DAA45E70F}" srcOrd="0" destOrd="0" parTransId="{BF799641-1A9E-4420-89F1-95BE5909F67B}" sibTransId="{204959A3-A503-4818-9742-CEB99730A26A}"/>
    <dgm:cxn modelId="{DED785CE-815D-4CBE-924B-D5316FDA85DC}" srcId="{DE747246-25B6-4B81-B888-D82DAA45E70F}" destId="{8C64BA2A-D112-4F60-8890-3F8DBA5B9F54}" srcOrd="0" destOrd="0" parTransId="{E037694A-EB54-4932-8D9F-2097F7F99422}" sibTransId="{455E3A1D-0DEC-45B3-9D36-CC95619BB598}"/>
    <dgm:cxn modelId="{168191E1-1F95-4BA0-8E49-57EE46391C3F}" type="presOf" srcId="{C31D72AB-5129-49E0-9283-4398DA466599}" destId="{9AFCE040-8F1F-4283-AAC1-E9BFF9F410B2}" srcOrd="0" destOrd="0" presId="urn:microsoft.com/office/officeart/2005/8/layout/vList2"/>
    <dgm:cxn modelId="{5E69DC33-A60F-469F-84A7-70A598A93F15}" type="presParOf" srcId="{9AFCE040-8F1F-4283-AAC1-E9BFF9F410B2}" destId="{3CA8D449-B304-4E18-8A56-8FA8B78161BF}" srcOrd="0" destOrd="0" presId="urn:microsoft.com/office/officeart/2005/8/layout/vList2"/>
    <dgm:cxn modelId="{E956DD8D-7116-444D-A6B0-C44DE214128F}" type="presParOf" srcId="{9AFCE040-8F1F-4283-AAC1-E9BFF9F410B2}" destId="{96FDADEE-39D2-4BF2-90EB-E834BEE59E5F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68FEBB6-0EC1-45E2-938E-B9B2D4638878}" type="doc">
      <dgm:prSet loTypeId="urn:microsoft.com/office/officeart/2005/8/layout/hierarchy3" loCatId="hierarchy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2748A165-25A5-477F-987B-0EDC1572F8C8}">
      <dgm:prSet custT="1"/>
      <dgm:spPr/>
      <dgm:t>
        <a:bodyPr/>
        <a:lstStyle/>
        <a:p>
          <a:pPr rtl="0"/>
          <a:r>
            <a:rPr lang="ru-RU" sz="2200" dirty="0">
              <a:latin typeface="Times New Roman" pitchFamily="18" charset="0"/>
              <a:cs typeface="Times New Roman" pitchFamily="18" charset="0"/>
            </a:rPr>
            <a:t>Климат на земле изменился. Наступило сильное похолодание. Некоторые животные не смогли выжить при сложившихся условиях</a:t>
          </a:r>
        </a:p>
      </dgm:t>
    </dgm:pt>
    <dgm:pt modelId="{11993BC5-69BA-4418-B926-7741893163F7}" type="parTrans" cxnId="{F8C2D719-30A1-4655-B219-9AE89D493E9E}">
      <dgm:prSet/>
      <dgm:spPr/>
      <dgm:t>
        <a:bodyPr/>
        <a:lstStyle/>
        <a:p>
          <a:endParaRPr lang="ru-RU" sz="2000"/>
        </a:p>
      </dgm:t>
    </dgm:pt>
    <dgm:pt modelId="{CBAE8191-07CD-469F-A21B-343EE4AA75B3}" type="sibTrans" cxnId="{F8C2D719-30A1-4655-B219-9AE89D493E9E}">
      <dgm:prSet/>
      <dgm:spPr/>
      <dgm:t>
        <a:bodyPr/>
        <a:lstStyle/>
        <a:p>
          <a:endParaRPr lang="ru-RU" sz="2000"/>
        </a:p>
      </dgm:t>
    </dgm:pt>
    <dgm:pt modelId="{7904A7BC-98AB-4301-9C99-A64CA239FACF}">
      <dgm:prSet custT="1"/>
      <dgm:spPr/>
      <dgm:t>
        <a:bodyPr/>
        <a:lstStyle/>
        <a:p>
          <a:pPr rtl="0"/>
          <a:r>
            <a:rPr lang="ru-RU" sz="1900" dirty="0">
              <a:latin typeface="Times New Roman" pitchFamily="18" charset="0"/>
              <a:cs typeface="Times New Roman" pitchFamily="18" charset="0"/>
            </a:rPr>
            <a:t>Они</a:t>
          </a:r>
          <a:r>
            <a:rPr lang="ru-RU" sz="1900" dirty="0"/>
            <a:t> похожи внешне на больших ящериц, откладывали большие яйца и питались в основном растениями</a:t>
          </a:r>
        </a:p>
      </dgm:t>
    </dgm:pt>
    <dgm:pt modelId="{74DFEE20-F01E-4E04-A443-4BCA55D2CC59}" type="parTrans" cxnId="{C778B1D1-7058-41BD-8114-42359013EDF7}">
      <dgm:prSet/>
      <dgm:spPr/>
      <dgm:t>
        <a:bodyPr/>
        <a:lstStyle/>
        <a:p>
          <a:endParaRPr lang="ru-RU" sz="2000"/>
        </a:p>
      </dgm:t>
    </dgm:pt>
    <dgm:pt modelId="{44B3CB1E-B0AB-41FE-BA99-C945308061CE}" type="sibTrans" cxnId="{C778B1D1-7058-41BD-8114-42359013EDF7}">
      <dgm:prSet/>
      <dgm:spPr/>
      <dgm:t>
        <a:bodyPr/>
        <a:lstStyle/>
        <a:p>
          <a:endParaRPr lang="ru-RU" sz="2000"/>
        </a:p>
      </dgm:t>
    </dgm:pt>
    <dgm:pt modelId="{A1D1B9F1-F34C-4593-AD69-27B6C0C257CF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Похожи на больших слонов, покрытых шерстью</a:t>
          </a:r>
        </a:p>
      </dgm:t>
    </dgm:pt>
    <dgm:pt modelId="{910E8FBA-52E3-463C-851B-E6709507456F}" type="parTrans" cxnId="{A2647836-DD89-4E29-ACCD-6BE969CB1744}">
      <dgm:prSet/>
      <dgm:spPr/>
      <dgm:t>
        <a:bodyPr/>
        <a:lstStyle/>
        <a:p>
          <a:endParaRPr lang="ru-RU" sz="2000"/>
        </a:p>
      </dgm:t>
    </dgm:pt>
    <dgm:pt modelId="{32D08F3E-FE3A-464E-A9D7-6B33C0EFA5EF}" type="sibTrans" cxnId="{A2647836-DD89-4E29-ACCD-6BE969CB1744}">
      <dgm:prSet/>
      <dgm:spPr/>
      <dgm:t>
        <a:bodyPr/>
        <a:lstStyle/>
        <a:p>
          <a:endParaRPr lang="ru-RU" sz="2000"/>
        </a:p>
      </dgm:t>
    </dgm:pt>
    <dgm:pt modelId="{E3E8BCA0-DFAF-46FC-83AC-2413FD6D1BE5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Похожи на тигров, но с большими длинными клыками, похожими на сабли</a:t>
          </a:r>
        </a:p>
      </dgm:t>
    </dgm:pt>
    <dgm:pt modelId="{63D1E4DD-EF5E-4B1F-A3D7-9A50FA54F6D4}" type="parTrans" cxnId="{541255C8-AA45-4875-9121-9C9380DB1980}">
      <dgm:prSet/>
      <dgm:spPr/>
      <dgm:t>
        <a:bodyPr/>
        <a:lstStyle/>
        <a:p>
          <a:endParaRPr lang="ru-RU" sz="2000"/>
        </a:p>
      </dgm:t>
    </dgm:pt>
    <dgm:pt modelId="{85EEFED6-F96F-4358-A809-3544D56AA1E9}" type="sibTrans" cxnId="{541255C8-AA45-4875-9121-9C9380DB1980}">
      <dgm:prSet/>
      <dgm:spPr/>
      <dgm:t>
        <a:bodyPr/>
        <a:lstStyle/>
        <a:p>
          <a:endParaRPr lang="ru-RU" sz="2000"/>
        </a:p>
      </dgm:t>
    </dgm:pt>
    <dgm:pt modelId="{5B91F59C-9980-4AAF-A6C6-C9A23B4E9D0D}" type="pres">
      <dgm:prSet presAssocID="{268FEBB6-0EC1-45E2-938E-B9B2D4638878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2B0AB2CB-0C5C-4E15-B943-D42C1B9604F5}" type="pres">
      <dgm:prSet presAssocID="{2748A165-25A5-477F-987B-0EDC1572F8C8}" presName="root" presStyleCnt="0"/>
      <dgm:spPr/>
    </dgm:pt>
    <dgm:pt modelId="{D6A735BB-F44A-473C-AE7C-E5CD9FDFC014}" type="pres">
      <dgm:prSet presAssocID="{2748A165-25A5-477F-987B-0EDC1572F8C8}" presName="rootComposite" presStyleCnt="0"/>
      <dgm:spPr/>
    </dgm:pt>
    <dgm:pt modelId="{3CDC919E-B663-45EA-B3C1-86EF393D5EB0}" type="pres">
      <dgm:prSet presAssocID="{2748A165-25A5-477F-987B-0EDC1572F8C8}" presName="rootText" presStyleLbl="node1" presStyleIdx="0" presStyleCnt="1" custScaleX="550300" custLinFactNeighborX="-49040"/>
      <dgm:spPr/>
    </dgm:pt>
    <dgm:pt modelId="{A8C39E5F-9A06-4972-8C16-036611A354F6}" type="pres">
      <dgm:prSet presAssocID="{2748A165-25A5-477F-987B-0EDC1572F8C8}" presName="rootConnector" presStyleLbl="node1" presStyleIdx="0" presStyleCnt="1"/>
      <dgm:spPr/>
    </dgm:pt>
    <dgm:pt modelId="{5CB5AB21-35C6-4EA2-A883-98C9C9536165}" type="pres">
      <dgm:prSet presAssocID="{2748A165-25A5-477F-987B-0EDC1572F8C8}" presName="childShape" presStyleCnt="0"/>
      <dgm:spPr/>
    </dgm:pt>
    <dgm:pt modelId="{4739B2C6-0F6D-4CD3-A929-EC414EA8054C}" type="pres">
      <dgm:prSet presAssocID="{74DFEE20-F01E-4E04-A443-4BCA55D2CC59}" presName="Name13" presStyleLbl="parChTrans1D2" presStyleIdx="0" presStyleCnt="3"/>
      <dgm:spPr/>
    </dgm:pt>
    <dgm:pt modelId="{702B3791-9339-41EE-A73C-1433C7E10555}" type="pres">
      <dgm:prSet presAssocID="{7904A7BC-98AB-4301-9C99-A64CA239FACF}" presName="childText" presStyleLbl="bgAcc1" presStyleIdx="0" presStyleCnt="3" custScaleX="195277" custScaleY="210675" custLinFactNeighborX="-72053">
        <dgm:presLayoutVars>
          <dgm:bulletEnabled val="1"/>
        </dgm:presLayoutVars>
      </dgm:prSet>
      <dgm:spPr/>
    </dgm:pt>
    <dgm:pt modelId="{A5F60BAA-8E99-4531-B745-99E773FEC865}" type="pres">
      <dgm:prSet presAssocID="{910E8FBA-52E3-463C-851B-E6709507456F}" presName="Name13" presStyleLbl="parChTrans1D2" presStyleIdx="1" presStyleCnt="3"/>
      <dgm:spPr/>
    </dgm:pt>
    <dgm:pt modelId="{603E4899-E93D-436E-8155-334C173263E2}" type="pres">
      <dgm:prSet presAssocID="{A1D1B9F1-F34C-4593-AD69-27B6C0C257CF}" presName="childText" presStyleLbl="bgAcc1" presStyleIdx="1" presStyleCnt="3" custScaleX="195277" custScaleY="156487" custLinFactNeighborX="-72053">
        <dgm:presLayoutVars>
          <dgm:bulletEnabled val="1"/>
        </dgm:presLayoutVars>
      </dgm:prSet>
      <dgm:spPr/>
    </dgm:pt>
    <dgm:pt modelId="{EAD38F4F-04D2-4B71-BB38-272ED30E0D91}" type="pres">
      <dgm:prSet presAssocID="{63D1E4DD-EF5E-4B1F-A3D7-9A50FA54F6D4}" presName="Name13" presStyleLbl="parChTrans1D2" presStyleIdx="2" presStyleCnt="3"/>
      <dgm:spPr/>
    </dgm:pt>
    <dgm:pt modelId="{02181BA6-0B4B-40A9-9EFD-941C5D593087}" type="pres">
      <dgm:prSet presAssocID="{E3E8BCA0-DFAF-46FC-83AC-2413FD6D1BE5}" presName="childText" presStyleLbl="bgAcc1" presStyleIdx="2" presStyleCnt="3" custScaleX="195277" custScaleY="156487" custLinFactNeighborX="-72053">
        <dgm:presLayoutVars>
          <dgm:bulletEnabled val="1"/>
        </dgm:presLayoutVars>
      </dgm:prSet>
      <dgm:spPr/>
    </dgm:pt>
  </dgm:ptLst>
  <dgm:cxnLst>
    <dgm:cxn modelId="{2B4DBE08-ACD3-44A2-BE10-429AA7524F6C}" type="presOf" srcId="{268FEBB6-0EC1-45E2-938E-B9B2D4638878}" destId="{5B91F59C-9980-4AAF-A6C6-C9A23B4E9D0D}" srcOrd="0" destOrd="0" presId="urn:microsoft.com/office/officeart/2005/8/layout/hierarchy3"/>
    <dgm:cxn modelId="{F8C2D719-30A1-4655-B219-9AE89D493E9E}" srcId="{268FEBB6-0EC1-45E2-938E-B9B2D4638878}" destId="{2748A165-25A5-477F-987B-0EDC1572F8C8}" srcOrd="0" destOrd="0" parTransId="{11993BC5-69BA-4418-B926-7741893163F7}" sibTransId="{CBAE8191-07CD-469F-A21B-343EE4AA75B3}"/>
    <dgm:cxn modelId="{A2647836-DD89-4E29-ACCD-6BE969CB1744}" srcId="{2748A165-25A5-477F-987B-0EDC1572F8C8}" destId="{A1D1B9F1-F34C-4593-AD69-27B6C0C257CF}" srcOrd="1" destOrd="0" parTransId="{910E8FBA-52E3-463C-851B-E6709507456F}" sibTransId="{32D08F3E-FE3A-464E-A9D7-6B33C0EFA5EF}"/>
    <dgm:cxn modelId="{52079A36-E003-4DE6-9A79-26F44FD6034E}" type="presOf" srcId="{2748A165-25A5-477F-987B-0EDC1572F8C8}" destId="{3CDC919E-B663-45EA-B3C1-86EF393D5EB0}" srcOrd="0" destOrd="0" presId="urn:microsoft.com/office/officeart/2005/8/layout/hierarchy3"/>
    <dgm:cxn modelId="{2BE96D47-CF13-4C4F-845A-06F148618ADC}" type="presOf" srcId="{2748A165-25A5-477F-987B-0EDC1572F8C8}" destId="{A8C39E5F-9A06-4972-8C16-036611A354F6}" srcOrd="1" destOrd="0" presId="urn:microsoft.com/office/officeart/2005/8/layout/hierarchy3"/>
    <dgm:cxn modelId="{1FE8C167-8204-449E-9A43-14B653481BEF}" type="presOf" srcId="{910E8FBA-52E3-463C-851B-E6709507456F}" destId="{A5F60BAA-8E99-4531-B745-99E773FEC865}" srcOrd="0" destOrd="0" presId="urn:microsoft.com/office/officeart/2005/8/layout/hierarchy3"/>
    <dgm:cxn modelId="{1390486C-B27A-4ABB-AA31-14460AFDC051}" type="presOf" srcId="{74DFEE20-F01E-4E04-A443-4BCA55D2CC59}" destId="{4739B2C6-0F6D-4CD3-A929-EC414EA8054C}" srcOrd="0" destOrd="0" presId="urn:microsoft.com/office/officeart/2005/8/layout/hierarchy3"/>
    <dgm:cxn modelId="{D91F6158-60DD-4D97-AA9F-7A5D293AEC13}" type="presOf" srcId="{7904A7BC-98AB-4301-9C99-A64CA239FACF}" destId="{702B3791-9339-41EE-A73C-1433C7E10555}" srcOrd="0" destOrd="0" presId="urn:microsoft.com/office/officeart/2005/8/layout/hierarchy3"/>
    <dgm:cxn modelId="{8FB75B9F-8CBC-4133-B4AF-1E6860461A25}" type="presOf" srcId="{A1D1B9F1-F34C-4593-AD69-27B6C0C257CF}" destId="{603E4899-E93D-436E-8155-334C173263E2}" srcOrd="0" destOrd="0" presId="urn:microsoft.com/office/officeart/2005/8/layout/hierarchy3"/>
    <dgm:cxn modelId="{541255C8-AA45-4875-9121-9C9380DB1980}" srcId="{2748A165-25A5-477F-987B-0EDC1572F8C8}" destId="{E3E8BCA0-DFAF-46FC-83AC-2413FD6D1BE5}" srcOrd="2" destOrd="0" parTransId="{63D1E4DD-EF5E-4B1F-A3D7-9A50FA54F6D4}" sibTransId="{85EEFED6-F96F-4358-A809-3544D56AA1E9}"/>
    <dgm:cxn modelId="{E27929D0-FBC3-4209-A1F1-08660A40188D}" type="presOf" srcId="{E3E8BCA0-DFAF-46FC-83AC-2413FD6D1BE5}" destId="{02181BA6-0B4B-40A9-9EFD-941C5D593087}" srcOrd="0" destOrd="0" presId="urn:microsoft.com/office/officeart/2005/8/layout/hierarchy3"/>
    <dgm:cxn modelId="{C778B1D1-7058-41BD-8114-42359013EDF7}" srcId="{2748A165-25A5-477F-987B-0EDC1572F8C8}" destId="{7904A7BC-98AB-4301-9C99-A64CA239FACF}" srcOrd="0" destOrd="0" parTransId="{74DFEE20-F01E-4E04-A443-4BCA55D2CC59}" sibTransId="{44B3CB1E-B0AB-41FE-BA99-C945308061CE}"/>
    <dgm:cxn modelId="{52C7F0E2-1E24-41B8-88BD-01AFDB4FDE0D}" type="presOf" srcId="{63D1E4DD-EF5E-4B1F-A3D7-9A50FA54F6D4}" destId="{EAD38F4F-04D2-4B71-BB38-272ED30E0D91}" srcOrd="0" destOrd="0" presId="urn:microsoft.com/office/officeart/2005/8/layout/hierarchy3"/>
    <dgm:cxn modelId="{CE31E3C8-26DD-4266-AC21-CD14FE3B9D19}" type="presParOf" srcId="{5B91F59C-9980-4AAF-A6C6-C9A23B4E9D0D}" destId="{2B0AB2CB-0C5C-4E15-B943-D42C1B9604F5}" srcOrd="0" destOrd="0" presId="urn:microsoft.com/office/officeart/2005/8/layout/hierarchy3"/>
    <dgm:cxn modelId="{D43C312C-FE72-4491-94AD-3377766E2E68}" type="presParOf" srcId="{2B0AB2CB-0C5C-4E15-B943-D42C1B9604F5}" destId="{D6A735BB-F44A-473C-AE7C-E5CD9FDFC014}" srcOrd="0" destOrd="0" presId="urn:microsoft.com/office/officeart/2005/8/layout/hierarchy3"/>
    <dgm:cxn modelId="{C315C745-2A2D-4E81-8EF6-F8A971BC1CB4}" type="presParOf" srcId="{D6A735BB-F44A-473C-AE7C-E5CD9FDFC014}" destId="{3CDC919E-B663-45EA-B3C1-86EF393D5EB0}" srcOrd="0" destOrd="0" presId="urn:microsoft.com/office/officeart/2005/8/layout/hierarchy3"/>
    <dgm:cxn modelId="{761E06BB-204E-4037-85F0-8DC05B51DCEC}" type="presParOf" srcId="{D6A735BB-F44A-473C-AE7C-E5CD9FDFC014}" destId="{A8C39E5F-9A06-4972-8C16-036611A354F6}" srcOrd="1" destOrd="0" presId="urn:microsoft.com/office/officeart/2005/8/layout/hierarchy3"/>
    <dgm:cxn modelId="{EA0B890D-8D0B-4504-8FF0-C484109FE305}" type="presParOf" srcId="{2B0AB2CB-0C5C-4E15-B943-D42C1B9604F5}" destId="{5CB5AB21-35C6-4EA2-A883-98C9C9536165}" srcOrd="1" destOrd="0" presId="urn:microsoft.com/office/officeart/2005/8/layout/hierarchy3"/>
    <dgm:cxn modelId="{A275C0FB-C6DC-4C1C-B208-D10D109B1651}" type="presParOf" srcId="{5CB5AB21-35C6-4EA2-A883-98C9C9536165}" destId="{4739B2C6-0F6D-4CD3-A929-EC414EA8054C}" srcOrd="0" destOrd="0" presId="urn:microsoft.com/office/officeart/2005/8/layout/hierarchy3"/>
    <dgm:cxn modelId="{0E018F25-64FA-4471-9422-E5A1581BBF5F}" type="presParOf" srcId="{5CB5AB21-35C6-4EA2-A883-98C9C9536165}" destId="{702B3791-9339-41EE-A73C-1433C7E10555}" srcOrd="1" destOrd="0" presId="urn:microsoft.com/office/officeart/2005/8/layout/hierarchy3"/>
    <dgm:cxn modelId="{48B81C86-79B0-413F-83AB-83855DC1BB31}" type="presParOf" srcId="{5CB5AB21-35C6-4EA2-A883-98C9C9536165}" destId="{A5F60BAA-8E99-4531-B745-99E773FEC865}" srcOrd="2" destOrd="0" presId="urn:microsoft.com/office/officeart/2005/8/layout/hierarchy3"/>
    <dgm:cxn modelId="{019AC72E-FF35-4F9D-8686-FBF6946049F6}" type="presParOf" srcId="{5CB5AB21-35C6-4EA2-A883-98C9C9536165}" destId="{603E4899-E93D-436E-8155-334C173263E2}" srcOrd="3" destOrd="0" presId="urn:microsoft.com/office/officeart/2005/8/layout/hierarchy3"/>
    <dgm:cxn modelId="{040F288E-9F0C-4235-890E-CAE1A160993C}" type="presParOf" srcId="{5CB5AB21-35C6-4EA2-A883-98C9C9536165}" destId="{EAD38F4F-04D2-4B71-BB38-272ED30E0D91}" srcOrd="4" destOrd="0" presId="urn:microsoft.com/office/officeart/2005/8/layout/hierarchy3"/>
    <dgm:cxn modelId="{7664C11C-96FD-4DA2-9731-B634DE2F3743}" type="presParOf" srcId="{5CB5AB21-35C6-4EA2-A883-98C9C9536165}" destId="{02181BA6-0B4B-40A9-9EFD-941C5D593087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E850DC0-194D-453C-8C22-E404F5DB47AD}" type="doc">
      <dgm:prSet loTypeId="urn:microsoft.com/office/officeart/2005/8/layout/vList5" loCatId="list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A82C5655-7DB6-48F7-A388-B1FCA9418F4E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Растет в пустынях и полупустынях. Корни очень глубоко уходят в землю. Из-за способности доставать воду из глубины почвы его называют «природным насосом»  </a:t>
          </a:r>
        </a:p>
      </dgm:t>
    </dgm:pt>
    <dgm:pt modelId="{EC4FBF34-8D0E-4BEF-955B-FF80C965A9BD}" type="parTrans" cxnId="{C9E5A8A6-41E7-4432-8E19-2116CEEC30D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98191B8-1842-48F0-B707-A677E691A488}" type="sibTrans" cxnId="{C9E5A8A6-41E7-4432-8E19-2116CEEC30D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BEAF5D7-6D11-4BCB-BF8D-1BFB3951AC32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Живет в пустынях и полупустынях. Запасы воды и пищи хранит в горбах. Это позволяет ему переходить длительные расстояния без воды и еды, из-за чего его называют «кораблем пустыни» </a:t>
          </a:r>
        </a:p>
      </dgm:t>
    </dgm:pt>
    <dgm:pt modelId="{77BAF01E-8DBF-44C5-BCD9-479D74516C49}" type="parTrans" cxnId="{67BD30C2-6AAE-4015-B969-3D35B5FE69F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600EDF1-38D4-427E-A0E3-AEBF14B990EB}" type="sibTrans" cxnId="{67BD30C2-6AAE-4015-B969-3D35B5FE69F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D23A08C-0F10-4953-ADCA-F9B09F83E662}">
      <dgm:prSet custT="1"/>
      <dgm:spPr/>
      <dgm:t>
        <a:bodyPr/>
        <a:lstStyle/>
        <a:p>
          <a:pPr rtl="0"/>
          <a:r>
            <a:rPr lang="ru-RU" sz="2000" dirty="0">
              <a:latin typeface="Times New Roman" pitchFamily="18" charset="0"/>
              <a:cs typeface="Times New Roman" pitchFamily="18" charset="0"/>
            </a:rPr>
            <a:t>Произрастает в жаркой пустынной и полупустынной местности. Вместо листьев у него колючки. Колючки позволяют терять меньше воды </a:t>
          </a:r>
        </a:p>
      </dgm:t>
    </dgm:pt>
    <dgm:pt modelId="{B0C0CBD1-BB2F-4048-B6D1-0482120E5F89}" type="parTrans" cxnId="{1AF51960-D99D-4E68-92EB-8767649A41F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DC30521-C025-4CF4-9FFD-1C7ADC83DA52}" type="sibTrans" cxnId="{1AF51960-D99D-4E68-92EB-8767649A41F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43DFBDA-F070-4D87-880A-57F3F198BA36}" type="pres">
      <dgm:prSet presAssocID="{8E850DC0-194D-453C-8C22-E404F5DB47AD}" presName="Name0" presStyleCnt="0">
        <dgm:presLayoutVars>
          <dgm:dir/>
          <dgm:animLvl val="lvl"/>
          <dgm:resizeHandles val="exact"/>
        </dgm:presLayoutVars>
      </dgm:prSet>
      <dgm:spPr/>
    </dgm:pt>
    <dgm:pt modelId="{A5442B74-31BF-4C64-8C0D-F6F771BD000C}" type="pres">
      <dgm:prSet presAssocID="{A82C5655-7DB6-48F7-A388-B1FCA9418F4E}" presName="linNode" presStyleCnt="0"/>
      <dgm:spPr/>
    </dgm:pt>
    <dgm:pt modelId="{1B7B8A2C-313A-4711-AB8B-10C01CDFB098}" type="pres">
      <dgm:prSet presAssocID="{A82C5655-7DB6-48F7-A388-B1FCA9418F4E}" presName="parentText" presStyleLbl="node1" presStyleIdx="0" presStyleCnt="3" custScaleX="269608">
        <dgm:presLayoutVars>
          <dgm:chMax val="1"/>
          <dgm:bulletEnabled val="1"/>
        </dgm:presLayoutVars>
      </dgm:prSet>
      <dgm:spPr/>
    </dgm:pt>
    <dgm:pt modelId="{B9930589-9685-417B-AE60-9CC0C0B3A08B}" type="pres">
      <dgm:prSet presAssocID="{798191B8-1842-48F0-B707-A677E691A488}" presName="sp" presStyleCnt="0"/>
      <dgm:spPr/>
    </dgm:pt>
    <dgm:pt modelId="{6B642125-CD7B-46A0-A307-0FC9F5FD1D23}" type="pres">
      <dgm:prSet presAssocID="{DBEAF5D7-6D11-4BCB-BF8D-1BFB3951AC32}" presName="linNode" presStyleCnt="0"/>
      <dgm:spPr/>
    </dgm:pt>
    <dgm:pt modelId="{0B775371-1098-4CEB-BC80-B42C690B2A40}" type="pres">
      <dgm:prSet presAssocID="{DBEAF5D7-6D11-4BCB-BF8D-1BFB3951AC32}" presName="parentText" presStyleLbl="node1" presStyleIdx="1" presStyleCnt="3" custScaleX="269608">
        <dgm:presLayoutVars>
          <dgm:chMax val="1"/>
          <dgm:bulletEnabled val="1"/>
        </dgm:presLayoutVars>
      </dgm:prSet>
      <dgm:spPr/>
    </dgm:pt>
    <dgm:pt modelId="{18AF1C04-A2D2-469A-989F-663B91E09BFD}" type="pres">
      <dgm:prSet presAssocID="{C600EDF1-38D4-427E-A0E3-AEBF14B990EB}" presName="sp" presStyleCnt="0"/>
      <dgm:spPr/>
    </dgm:pt>
    <dgm:pt modelId="{5774379C-43A4-493D-9333-7D51951EBD11}" type="pres">
      <dgm:prSet presAssocID="{4D23A08C-0F10-4953-ADCA-F9B09F83E662}" presName="linNode" presStyleCnt="0"/>
      <dgm:spPr/>
    </dgm:pt>
    <dgm:pt modelId="{D91571BC-E08D-4232-BFA2-BCEAA5F8F0B9}" type="pres">
      <dgm:prSet presAssocID="{4D23A08C-0F10-4953-ADCA-F9B09F83E662}" presName="parentText" presStyleLbl="node1" presStyleIdx="2" presStyleCnt="3" custScaleX="269608">
        <dgm:presLayoutVars>
          <dgm:chMax val="1"/>
          <dgm:bulletEnabled val="1"/>
        </dgm:presLayoutVars>
      </dgm:prSet>
      <dgm:spPr/>
    </dgm:pt>
  </dgm:ptLst>
  <dgm:cxnLst>
    <dgm:cxn modelId="{096DC12E-8A8F-4FA1-BB37-892EB4ADECF3}" type="presOf" srcId="{DBEAF5D7-6D11-4BCB-BF8D-1BFB3951AC32}" destId="{0B775371-1098-4CEB-BC80-B42C690B2A40}" srcOrd="0" destOrd="0" presId="urn:microsoft.com/office/officeart/2005/8/layout/vList5"/>
    <dgm:cxn modelId="{1AF51960-D99D-4E68-92EB-8767649A41F4}" srcId="{8E850DC0-194D-453C-8C22-E404F5DB47AD}" destId="{4D23A08C-0F10-4953-ADCA-F9B09F83E662}" srcOrd="2" destOrd="0" parTransId="{B0C0CBD1-BB2F-4048-B6D1-0482120E5F89}" sibTransId="{6DC30521-C025-4CF4-9FFD-1C7ADC83DA52}"/>
    <dgm:cxn modelId="{CBA5D663-D77A-4480-B304-4D9E99110D03}" type="presOf" srcId="{4D23A08C-0F10-4953-ADCA-F9B09F83E662}" destId="{D91571BC-E08D-4232-BFA2-BCEAA5F8F0B9}" srcOrd="0" destOrd="0" presId="urn:microsoft.com/office/officeart/2005/8/layout/vList5"/>
    <dgm:cxn modelId="{FCD0D271-CDE1-47D5-B620-77F2DBBB3C42}" type="presOf" srcId="{A82C5655-7DB6-48F7-A388-B1FCA9418F4E}" destId="{1B7B8A2C-313A-4711-AB8B-10C01CDFB098}" srcOrd="0" destOrd="0" presId="urn:microsoft.com/office/officeart/2005/8/layout/vList5"/>
    <dgm:cxn modelId="{C9E5A8A6-41E7-4432-8E19-2116CEEC30D4}" srcId="{8E850DC0-194D-453C-8C22-E404F5DB47AD}" destId="{A82C5655-7DB6-48F7-A388-B1FCA9418F4E}" srcOrd="0" destOrd="0" parTransId="{EC4FBF34-8D0E-4BEF-955B-FF80C965A9BD}" sibTransId="{798191B8-1842-48F0-B707-A677E691A488}"/>
    <dgm:cxn modelId="{67BD30C2-6AAE-4015-B969-3D35B5FE69FA}" srcId="{8E850DC0-194D-453C-8C22-E404F5DB47AD}" destId="{DBEAF5D7-6D11-4BCB-BF8D-1BFB3951AC32}" srcOrd="1" destOrd="0" parTransId="{77BAF01E-8DBF-44C5-BCD9-479D74516C49}" sibTransId="{C600EDF1-38D4-427E-A0E3-AEBF14B990EB}"/>
    <dgm:cxn modelId="{E3C2E9D9-184F-4DA9-9856-7F0CB64990A0}" type="presOf" srcId="{8E850DC0-194D-453C-8C22-E404F5DB47AD}" destId="{943DFBDA-F070-4D87-880A-57F3F198BA36}" srcOrd="0" destOrd="0" presId="urn:microsoft.com/office/officeart/2005/8/layout/vList5"/>
    <dgm:cxn modelId="{ACAC2119-AB4E-4EB6-AD3A-6124F69ABE57}" type="presParOf" srcId="{943DFBDA-F070-4D87-880A-57F3F198BA36}" destId="{A5442B74-31BF-4C64-8C0D-F6F771BD000C}" srcOrd="0" destOrd="0" presId="urn:microsoft.com/office/officeart/2005/8/layout/vList5"/>
    <dgm:cxn modelId="{C5B99E0B-01AE-435F-9F9E-44E0BC4B92D6}" type="presParOf" srcId="{A5442B74-31BF-4C64-8C0D-F6F771BD000C}" destId="{1B7B8A2C-313A-4711-AB8B-10C01CDFB098}" srcOrd="0" destOrd="0" presId="urn:microsoft.com/office/officeart/2005/8/layout/vList5"/>
    <dgm:cxn modelId="{BC55B548-D29B-4A1D-A651-987B285A8324}" type="presParOf" srcId="{943DFBDA-F070-4D87-880A-57F3F198BA36}" destId="{B9930589-9685-417B-AE60-9CC0C0B3A08B}" srcOrd="1" destOrd="0" presId="urn:microsoft.com/office/officeart/2005/8/layout/vList5"/>
    <dgm:cxn modelId="{D005E015-A544-46C4-971B-D6D2440B7426}" type="presParOf" srcId="{943DFBDA-F070-4D87-880A-57F3F198BA36}" destId="{6B642125-CD7B-46A0-A307-0FC9F5FD1D23}" srcOrd="2" destOrd="0" presId="urn:microsoft.com/office/officeart/2005/8/layout/vList5"/>
    <dgm:cxn modelId="{14A7C63B-0661-4B6D-91A1-DBA6DB1AB28E}" type="presParOf" srcId="{6B642125-CD7B-46A0-A307-0FC9F5FD1D23}" destId="{0B775371-1098-4CEB-BC80-B42C690B2A40}" srcOrd="0" destOrd="0" presId="urn:microsoft.com/office/officeart/2005/8/layout/vList5"/>
    <dgm:cxn modelId="{0A8146AF-E843-4CDE-B443-91E706BD4091}" type="presParOf" srcId="{943DFBDA-F070-4D87-880A-57F3F198BA36}" destId="{18AF1C04-A2D2-469A-989F-663B91E09BFD}" srcOrd="3" destOrd="0" presId="urn:microsoft.com/office/officeart/2005/8/layout/vList5"/>
    <dgm:cxn modelId="{A3E389A6-6A1C-4007-AD46-68A7BA305FA4}" type="presParOf" srcId="{943DFBDA-F070-4D87-880A-57F3F198BA36}" destId="{5774379C-43A4-493D-9333-7D51951EBD11}" srcOrd="4" destOrd="0" presId="urn:microsoft.com/office/officeart/2005/8/layout/vList5"/>
    <dgm:cxn modelId="{3845B33F-C8ED-4AD3-9F10-4375D8EDD3A1}" type="presParOf" srcId="{5774379C-43A4-493D-9333-7D51951EBD11}" destId="{D91571BC-E08D-4232-BFA2-BCEAA5F8F0B9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49C7D6A-03C9-4BAB-AF81-C41E2EED2890}" type="doc">
      <dgm:prSet loTypeId="urn:microsoft.com/office/officeart/2005/8/layout/vList2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276C6862-3143-4A42-8218-5B02B070737E}">
      <dgm:prSet custT="1"/>
      <dgm:spPr/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У животных есть также другие способы приспосабливаться к окружающей среде</a:t>
          </a:r>
        </a:p>
      </dgm:t>
    </dgm:pt>
    <dgm:pt modelId="{AA490A84-BAE1-49E5-9BC3-38BE5EB99CCE}" type="parTrans" cxnId="{90076642-6DE5-4C60-BD2A-6E5670469D18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49A2BA8A-AB3A-4773-823D-D1CB98C0BEF3}" type="sibTrans" cxnId="{90076642-6DE5-4C60-BD2A-6E5670469D18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A1568E5C-EA16-48F0-91F6-186AF257F144}">
      <dgm:prSet custT="1"/>
      <dgm:spPr/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Для того чтобы выжить в дикой природе многие животные меняют цвет своей шерсти, кожи и принимают цвет окружающей среды. Сливаясь с окружающей природой, у них больше возможностей остаться незамеченными и не быть пойманными хищниками</a:t>
          </a:r>
        </a:p>
      </dgm:t>
    </dgm:pt>
    <dgm:pt modelId="{145D5F3B-4EFD-4587-990F-FC8237B12EAC}" type="parTrans" cxnId="{5B2E9BC4-A15C-40E8-85F9-D099835E553A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35759877-6BF8-4DE7-9DED-E029F2827846}" type="sibTrans" cxnId="{5B2E9BC4-A15C-40E8-85F9-D099835E553A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9F4490B2-0570-43E5-8BEB-3244F7880EE9}" type="pres">
      <dgm:prSet presAssocID="{A49C7D6A-03C9-4BAB-AF81-C41E2EED2890}" presName="linear" presStyleCnt="0">
        <dgm:presLayoutVars>
          <dgm:animLvl val="lvl"/>
          <dgm:resizeHandles val="exact"/>
        </dgm:presLayoutVars>
      </dgm:prSet>
      <dgm:spPr/>
    </dgm:pt>
    <dgm:pt modelId="{C2549CAE-8653-4A7C-A29D-9B57455C60C2}" type="pres">
      <dgm:prSet presAssocID="{276C6862-3143-4A42-8218-5B02B070737E}" presName="parentText" presStyleLbl="node1" presStyleIdx="0" presStyleCnt="1" custScaleY="86600">
        <dgm:presLayoutVars>
          <dgm:chMax val="0"/>
          <dgm:bulletEnabled val="1"/>
        </dgm:presLayoutVars>
      </dgm:prSet>
      <dgm:spPr/>
    </dgm:pt>
    <dgm:pt modelId="{4A546EA4-7C2A-4A4D-88E8-290ED2F0AEC9}" type="pres">
      <dgm:prSet presAssocID="{276C6862-3143-4A42-8218-5B02B070737E}" presName="childText" presStyleLbl="revTx" presStyleIdx="0" presStyleCnt="1" custScaleX="71667" custLinFactNeighborX="-15000">
        <dgm:presLayoutVars>
          <dgm:bulletEnabled val="1"/>
        </dgm:presLayoutVars>
      </dgm:prSet>
      <dgm:spPr/>
    </dgm:pt>
  </dgm:ptLst>
  <dgm:cxnLst>
    <dgm:cxn modelId="{225C201A-9292-415C-BA40-411D98A645B9}" type="presOf" srcId="{A1568E5C-EA16-48F0-91F6-186AF257F144}" destId="{4A546EA4-7C2A-4A4D-88E8-290ED2F0AEC9}" srcOrd="0" destOrd="0" presId="urn:microsoft.com/office/officeart/2005/8/layout/vList2"/>
    <dgm:cxn modelId="{F3701860-E250-4D11-B1BA-AEE7776951EE}" type="presOf" srcId="{A49C7D6A-03C9-4BAB-AF81-C41E2EED2890}" destId="{9F4490B2-0570-43E5-8BEB-3244F7880EE9}" srcOrd="0" destOrd="0" presId="urn:microsoft.com/office/officeart/2005/8/layout/vList2"/>
    <dgm:cxn modelId="{90076642-6DE5-4C60-BD2A-6E5670469D18}" srcId="{A49C7D6A-03C9-4BAB-AF81-C41E2EED2890}" destId="{276C6862-3143-4A42-8218-5B02B070737E}" srcOrd="0" destOrd="0" parTransId="{AA490A84-BAE1-49E5-9BC3-38BE5EB99CCE}" sibTransId="{49A2BA8A-AB3A-4773-823D-D1CB98C0BEF3}"/>
    <dgm:cxn modelId="{8FC8ED6E-B450-43CE-8FFC-535E3BFF2D40}" type="presOf" srcId="{276C6862-3143-4A42-8218-5B02B070737E}" destId="{C2549CAE-8653-4A7C-A29D-9B57455C60C2}" srcOrd="0" destOrd="0" presId="urn:microsoft.com/office/officeart/2005/8/layout/vList2"/>
    <dgm:cxn modelId="{5B2E9BC4-A15C-40E8-85F9-D099835E553A}" srcId="{276C6862-3143-4A42-8218-5B02B070737E}" destId="{A1568E5C-EA16-48F0-91F6-186AF257F144}" srcOrd="0" destOrd="0" parTransId="{145D5F3B-4EFD-4587-990F-FC8237B12EAC}" sibTransId="{35759877-6BF8-4DE7-9DED-E029F2827846}"/>
    <dgm:cxn modelId="{8F12FC1B-F467-4E47-BA38-0C376349964F}" type="presParOf" srcId="{9F4490B2-0570-43E5-8BEB-3244F7880EE9}" destId="{C2549CAE-8653-4A7C-A29D-9B57455C60C2}" srcOrd="0" destOrd="0" presId="urn:microsoft.com/office/officeart/2005/8/layout/vList2"/>
    <dgm:cxn modelId="{3DCF8F06-2768-4F3D-94FB-86CA567D0C53}" type="presParOf" srcId="{9F4490B2-0570-43E5-8BEB-3244F7880EE9}" destId="{4A546EA4-7C2A-4A4D-88E8-290ED2F0AEC9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A8D449-B304-4E18-8A56-8FA8B78161BF}">
      <dsp:nvSpPr>
        <dsp:cNvPr id="0" name=""/>
        <dsp:cNvSpPr/>
      </dsp:nvSpPr>
      <dsp:spPr>
        <a:xfrm>
          <a:off x="0" y="58097"/>
          <a:ext cx="8712968" cy="12168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Много тысяч лет назад Землю населяли совершенно другие виды животных и растений.</a:t>
          </a:r>
          <a:r>
            <a:rPr lang="ru-RU" sz="2000" b="1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Причины исчезновения одних растений и животных и появления других в том, что изменились условия жизни, например,</a:t>
          </a:r>
        </a:p>
      </dsp:txBody>
      <dsp:txXfrm>
        <a:off x="0" y="58097"/>
        <a:ext cx="8712968" cy="1216800"/>
      </dsp:txXfrm>
    </dsp:sp>
    <dsp:sp modelId="{96FDADEE-39D2-4BF2-90EB-E834BEE59E5F}">
      <dsp:nvSpPr>
        <dsp:cNvPr id="0" name=""/>
        <dsp:cNvSpPr/>
      </dsp:nvSpPr>
      <dsp:spPr>
        <a:xfrm>
          <a:off x="0" y="1274897"/>
          <a:ext cx="8712968" cy="15473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6637" tIns="25400" rIns="142240" bIns="2540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температура воздуха (стало жарче или холоднее)</a:t>
          </a: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количество воды (стало суше или влажнее)</a:t>
          </a: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состав воздуха (количество кислорода увеличилось, углекислого газа уменьшилось) </a:t>
          </a:r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состав и плодородие почвы</a:t>
          </a:r>
        </a:p>
      </dsp:txBody>
      <dsp:txXfrm>
        <a:off x="0" y="1274897"/>
        <a:ext cx="8712968" cy="154732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DC919E-B663-45EA-B3C1-86EF393D5EB0}">
      <dsp:nvSpPr>
        <dsp:cNvPr id="0" name=""/>
        <dsp:cNvSpPr/>
      </dsp:nvSpPr>
      <dsp:spPr>
        <a:xfrm>
          <a:off x="0" y="2921"/>
          <a:ext cx="8498500" cy="77216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Климат на земле изменился. Наступило сильное похолодание. Некоторые животные не смогли выжить при сложившихся условиях</a:t>
          </a:r>
        </a:p>
      </dsp:txBody>
      <dsp:txXfrm>
        <a:off x="0" y="2921"/>
        <a:ext cx="8498500" cy="772169"/>
      </dsp:txXfrm>
    </dsp:sp>
    <dsp:sp modelId="{4739B2C6-0F6D-4CD3-A929-EC414EA8054C}">
      <dsp:nvSpPr>
        <dsp:cNvPr id="0" name=""/>
        <dsp:cNvSpPr/>
      </dsp:nvSpPr>
      <dsp:spPr>
        <a:xfrm>
          <a:off x="804130" y="775091"/>
          <a:ext cx="91440" cy="100642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006426"/>
              </a:lnTo>
              <a:lnTo>
                <a:pt x="112609" y="1006426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2B3791-9339-41EE-A73C-1433C7E10555}">
      <dsp:nvSpPr>
        <dsp:cNvPr id="0" name=""/>
        <dsp:cNvSpPr/>
      </dsp:nvSpPr>
      <dsp:spPr>
        <a:xfrm>
          <a:off x="916739" y="968134"/>
          <a:ext cx="2412591" cy="16267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>
              <a:latin typeface="Times New Roman" pitchFamily="18" charset="0"/>
              <a:cs typeface="Times New Roman" pitchFamily="18" charset="0"/>
            </a:rPr>
            <a:t>Они</a:t>
          </a:r>
          <a:r>
            <a:rPr lang="ru-RU" sz="1900" kern="1200" dirty="0"/>
            <a:t> похожи внешне на больших ящериц, откладывали большие яйца и питались в основном растениями</a:t>
          </a:r>
        </a:p>
      </dsp:txBody>
      <dsp:txXfrm>
        <a:off x="916739" y="968134"/>
        <a:ext cx="2412591" cy="1626768"/>
      </dsp:txXfrm>
    </dsp:sp>
    <dsp:sp modelId="{A5F60BAA-8E99-4531-B745-99E773FEC865}">
      <dsp:nvSpPr>
        <dsp:cNvPr id="0" name=""/>
        <dsp:cNvSpPr/>
      </dsp:nvSpPr>
      <dsp:spPr>
        <a:xfrm>
          <a:off x="804130" y="775091"/>
          <a:ext cx="91440" cy="261702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617026"/>
              </a:lnTo>
              <a:lnTo>
                <a:pt x="112609" y="2617026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3E4899-E93D-436E-8155-334C173263E2}">
      <dsp:nvSpPr>
        <dsp:cNvPr id="0" name=""/>
        <dsp:cNvSpPr/>
      </dsp:nvSpPr>
      <dsp:spPr>
        <a:xfrm>
          <a:off x="916739" y="2787945"/>
          <a:ext cx="2412591" cy="120834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Похожи на больших слонов, покрытых шерстью</a:t>
          </a:r>
        </a:p>
      </dsp:txBody>
      <dsp:txXfrm>
        <a:off x="916739" y="2787945"/>
        <a:ext cx="2412591" cy="1208345"/>
      </dsp:txXfrm>
    </dsp:sp>
    <dsp:sp modelId="{EAD38F4F-04D2-4B71-BB38-272ED30E0D91}">
      <dsp:nvSpPr>
        <dsp:cNvPr id="0" name=""/>
        <dsp:cNvSpPr/>
      </dsp:nvSpPr>
      <dsp:spPr>
        <a:xfrm>
          <a:off x="804130" y="775091"/>
          <a:ext cx="91440" cy="401841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018413"/>
              </a:lnTo>
              <a:lnTo>
                <a:pt x="112609" y="4018413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181BA6-0B4B-40A9-9EFD-941C5D593087}">
      <dsp:nvSpPr>
        <dsp:cNvPr id="0" name=""/>
        <dsp:cNvSpPr/>
      </dsp:nvSpPr>
      <dsp:spPr>
        <a:xfrm>
          <a:off x="916739" y="4189332"/>
          <a:ext cx="2412591" cy="120834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Похожи на тигров, но с большими длинными клыками, похожими на сабли</a:t>
          </a:r>
        </a:p>
      </dsp:txBody>
      <dsp:txXfrm>
        <a:off x="916739" y="4189332"/>
        <a:ext cx="2412591" cy="120834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7B8A2C-313A-4711-AB8B-10C01CDFB098}">
      <dsp:nvSpPr>
        <dsp:cNvPr id="0" name=""/>
        <dsp:cNvSpPr/>
      </dsp:nvSpPr>
      <dsp:spPr>
        <a:xfrm>
          <a:off x="78360" y="2637"/>
          <a:ext cx="5171871" cy="1740427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Растет в пустынях и полупустынях. Корни очень глубоко уходят в землю. Из-за способности доставать воду из глубины почвы его называют «природным насосом»  </a:t>
          </a:r>
        </a:p>
      </dsp:txBody>
      <dsp:txXfrm>
        <a:off x="78360" y="2637"/>
        <a:ext cx="5171871" cy="1740427"/>
      </dsp:txXfrm>
    </dsp:sp>
    <dsp:sp modelId="{0B775371-1098-4CEB-BC80-B42C690B2A40}">
      <dsp:nvSpPr>
        <dsp:cNvPr id="0" name=""/>
        <dsp:cNvSpPr/>
      </dsp:nvSpPr>
      <dsp:spPr>
        <a:xfrm>
          <a:off x="78360" y="1830086"/>
          <a:ext cx="5171871" cy="1740427"/>
        </a:xfrm>
        <a:prstGeom prst="roundRect">
          <a:avLst/>
        </a:prstGeom>
        <a:gradFill rotWithShape="0">
          <a:gsLst>
            <a:gs pos="0">
              <a:schemeClr val="accent2">
                <a:hueOff val="2340759"/>
                <a:satOff val="-2919"/>
                <a:lumOff val="686"/>
                <a:alphaOff val="0"/>
                <a:tint val="50000"/>
                <a:satMod val="300000"/>
              </a:schemeClr>
            </a:gs>
            <a:gs pos="35000">
              <a:schemeClr val="accent2">
                <a:hueOff val="2340759"/>
                <a:satOff val="-2919"/>
                <a:lumOff val="686"/>
                <a:alphaOff val="0"/>
                <a:tint val="37000"/>
                <a:satMod val="300000"/>
              </a:schemeClr>
            </a:gs>
            <a:gs pos="100000">
              <a:schemeClr val="accent2">
                <a:hueOff val="2340759"/>
                <a:satOff val="-2919"/>
                <a:lumOff val="68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Живет в пустынях и полупустынях. Запасы воды и пищи хранит в горбах. Это позволяет ему переходить длительные расстояния без воды и еды, из-за чего его называют «кораблем пустыни» </a:t>
          </a:r>
        </a:p>
      </dsp:txBody>
      <dsp:txXfrm>
        <a:off x="78360" y="1830086"/>
        <a:ext cx="5171871" cy="1740427"/>
      </dsp:txXfrm>
    </dsp:sp>
    <dsp:sp modelId="{D91571BC-E08D-4232-BFA2-BCEAA5F8F0B9}">
      <dsp:nvSpPr>
        <dsp:cNvPr id="0" name=""/>
        <dsp:cNvSpPr/>
      </dsp:nvSpPr>
      <dsp:spPr>
        <a:xfrm>
          <a:off x="78360" y="3657535"/>
          <a:ext cx="5171871" cy="1740427"/>
        </a:xfrm>
        <a:prstGeom prst="round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50000"/>
                <a:satMod val="300000"/>
              </a:schemeClr>
            </a:gs>
            <a:gs pos="35000">
              <a:schemeClr val="accent2">
                <a:hueOff val="4681519"/>
                <a:satOff val="-5839"/>
                <a:lumOff val="1373"/>
                <a:alphaOff val="0"/>
                <a:tint val="37000"/>
                <a:satMod val="30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latin typeface="Times New Roman" pitchFamily="18" charset="0"/>
              <a:cs typeface="Times New Roman" pitchFamily="18" charset="0"/>
            </a:rPr>
            <a:t>Произрастает в жаркой пустынной и полупустынной местности. Вместо листьев у него колючки. Колючки позволяют терять меньше воды </a:t>
          </a:r>
        </a:p>
      </dsp:txBody>
      <dsp:txXfrm>
        <a:off x="78360" y="3657535"/>
        <a:ext cx="5171871" cy="174042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549CAE-8653-4A7C-A29D-9B57455C60C2}">
      <dsp:nvSpPr>
        <dsp:cNvPr id="0" name=""/>
        <dsp:cNvSpPr/>
      </dsp:nvSpPr>
      <dsp:spPr>
        <a:xfrm>
          <a:off x="0" y="237662"/>
          <a:ext cx="8640960" cy="1053748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У животных есть также другие способы приспосабливаться к окружающей среде</a:t>
          </a:r>
        </a:p>
      </dsp:txBody>
      <dsp:txXfrm>
        <a:off x="0" y="237662"/>
        <a:ext cx="8640960" cy="1053748"/>
      </dsp:txXfrm>
    </dsp:sp>
    <dsp:sp modelId="{4A546EA4-7C2A-4A4D-88E8-290ED2F0AEC9}">
      <dsp:nvSpPr>
        <dsp:cNvPr id="0" name=""/>
        <dsp:cNvSpPr/>
      </dsp:nvSpPr>
      <dsp:spPr>
        <a:xfrm>
          <a:off x="0" y="1291411"/>
          <a:ext cx="6192716" cy="22873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4350" tIns="30480" rIns="170688" bIns="30480" numCol="1" spcCol="1270" anchor="t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Для того чтобы выжить в дикой природе многие животные меняют цвет своей шерсти, кожи и принимают цвет окружающей среды. Сливаясь с окружающей природой, у них больше возможностей остаться незамеченными и не быть пойманными хищниками</a:t>
          </a:r>
        </a:p>
      </dsp:txBody>
      <dsp:txXfrm>
        <a:off x="0" y="1291411"/>
        <a:ext cx="6192716" cy="22873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B075-11A9-4FF0-A75D-38F503A36DBC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C30FE-D62A-4AB0-A90C-4A8B15B560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B075-11A9-4FF0-A75D-38F503A36DBC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C30FE-D62A-4AB0-A90C-4A8B15B560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B075-11A9-4FF0-A75D-38F503A36DBC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C30FE-D62A-4AB0-A90C-4A8B15B560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B075-11A9-4FF0-A75D-38F503A36DBC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C30FE-D62A-4AB0-A90C-4A8B15B560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B075-11A9-4FF0-A75D-38F503A36DBC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C30FE-D62A-4AB0-A90C-4A8B15B560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B075-11A9-4FF0-A75D-38F503A36DBC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C30FE-D62A-4AB0-A90C-4A8B15B560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B075-11A9-4FF0-A75D-38F503A36DBC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C30FE-D62A-4AB0-A90C-4A8B15B560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B075-11A9-4FF0-A75D-38F503A36DBC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C30FE-D62A-4AB0-A90C-4A8B15B560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B075-11A9-4FF0-A75D-38F503A36DBC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C30FE-D62A-4AB0-A90C-4A8B15B560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B075-11A9-4FF0-A75D-38F503A36DBC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C30FE-D62A-4AB0-A90C-4A8B15B560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B075-11A9-4FF0-A75D-38F503A36DBC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C30FE-D62A-4AB0-A90C-4A8B15B560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B075-11A9-4FF0-A75D-38F503A36DBC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9C30FE-D62A-4AB0-A90C-4A8B15B560D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extBox 6"/>
          <p:cNvSpPr txBox="1"/>
          <p:nvPr userDrawn="1"/>
        </p:nvSpPr>
        <p:spPr>
          <a:xfrm>
            <a:off x="8682335" y="4073495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diagramLayout" Target="../diagrams/layout2.xml"/><Relationship Id="rId7" Type="http://schemas.openxmlformats.org/officeDocument/2006/relationships/image" Target="../media/image4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10" Type="http://schemas.openxmlformats.org/officeDocument/2006/relationships/image" Target="../media/image6.jpeg"/><Relationship Id="rId4" Type="http://schemas.openxmlformats.org/officeDocument/2006/relationships/diagramQuickStyle" Target="../diagrams/quickStyle2.xml"/><Relationship Id="rId9" Type="http://schemas.openxmlformats.org/officeDocument/2006/relationships/hyperlink" Target="https://www.youtube.com/watch?v=bb2drfMstOY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vmireinteresnogo.com/puteshestviya/aralskoe-more.html" TargetMode="External"/><Relationship Id="rId7" Type="http://schemas.openxmlformats.org/officeDocument/2006/relationships/hyperlink" Target="http://aral-sea.com/maps/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hyperlink" Target="http://www.priroda.su/item/969" TargetMode="Externa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diagramLayout" Target="../diagrams/layout3.xml"/><Relationship Id="rId7" Type="http://schemas.openxmlformats.org/officeDocument/2006/relationships/image" Target="../media/image10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683568" y="1916832"/>
            <a:ext cx="7772400" cy="30963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ru-RU" sz="440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16. </a:t>
            </a:r>
            <a:r>
              <a:rPr lang="ru-RU" sz="4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ПРИСПОСОБЛЯЕМОСТЬ РАСТЕНИЙ И ЖИВОТНЫХ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одзаголовок 2"/>
          <p:cNvSpPr txBox="1">
            <a:spLocks/>
          </p:cNvSpPr>
          <p:nvPr/>
        </p:nvSpPr>
        <p:spPr>
          <a:xfrm>
            <a:off x="179512" y="332656"/>
            <a:ext cx="8640960" cy="64807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baseline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Демонстрационный</a:t>
            </a:r>
            <a:r>
              <a:rPr kumimoji="0" lang="ru-RU" b="0" i="0" u="none" strike="noStrike" kern="1200" cap="none" spc="0" normalizeH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 материал к учебно-методическому пособию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для начальных классов средней школы “Экология окружающий среды”</a:t>
            </a:r>
            <a:endParaRPr kumimoji="0" lang="ru-RU" b="0" i="0" u="none" strike="noStrike" kern="1200" cap="none" spc="0" normalizeH="0" baseline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51520" y="188641"/>
          <a:ext cx="8712968" cy="28803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79512" y="3242007"/>
            <a:ext cx="2304256" cy="3139321"/>
          </a:xfrm>
          <a:prstGeom prst="homePlate">
            <a:avLst>
              <a:gd name="adj" fmla="val 11743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r>
              <a:rPr lang="ru-RU" dirty="0">
                <a:latin typeface="Times New Roman" pitchFamily="18" charset="0"/>
                <a:cs typeface="Times New Roman" pitchFamily="18" charset="0"/>
              </a:rPr>
              <a:t>Те животные, которые не смогли приспособиться к новым условиям, погибли, а те животные, которые смогли приспособиться к новым условиям, выжили, хотя и изменились</a:t>
            </a:r>
          </a:p>
        </p:txBody>
      </p:sp>
      <p:grpSp>
        <p:nvGrpSpPr>
          <p:cNvPr id="7" name="Группа 6"/>
          <p:cNvGrpSpPr/>
          <p:nvPr/>
        </p:nvGrpSpPr>
        <p:grpSpPr>
          <a:xfrm>
            <a:off x="2520224" y="3429000"/>
            <a:ext cx="6444264" cy="3095764"/>
            <a:chOff x="2520224" y="3429000"/>
            <a:chExt cx="6444264" cy="3095764"/>
          </a:xfrm>
        </p:grpSpPr>
        <p:pic>
          <p:nvPicPr>
            <p:cNvPr id="14338" name="Picture 2" descr="era-land-1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520224" y="3429000"/>
              <a:ext cx="6444264" cy="2664296"/>
            </a:xfrm>
            <a:prstGeom prst="rect">
              <a:avLst/>
            </a:prstGeom>
            <a:noFill/>
          </p:spPr>
        </p:pic>
        <p:sp>
          <p:nvSpPr>
            <p:cNvPr id="6" name="TextBox 5"/>
            <p:cNvSpPr txBox="1"/>
            <p:nvPr/>
          </p:nvSpPr>
          <p:spPr>
            <a:xfrm>
              <a:off x="5940152" y="6309320"/>
              <a:ext cx="3024336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http://</a:t>
              </a:r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историиземли.рф</a:t>
              </a: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66130"/>
          </a:xfrm>
        </p:spPr>
        <p:txBody>
          <a:bodyPr>
            <a:noAutofit/>
          </a:bodyPr>
          <a:lstStyle/>
          <a:p>
            <a:pPr fontAlgn="base">
              <a:lnSpc>
                <a:spcPct val="80000"/>
              </a:lnSpc>
              <a:spcAft>
                <a:spcPct val="0"/>
              </a:spcAft>
              <a:tabLst>
                <a:tab pos="495300" algn="l"/>
              </a:tabLst>
            </a:pPr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Прочитайте описание животных и угадай, о ком идет речь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179512" y="1124744"/>
          <a:ext cx="8712968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9" name="Группа 8"/>
          <p:cNvGrpSpPr/>
          <p:nvPr/>
        </p:nvGrpSpPr>
        <p:grpSpPr>
          <a:xfrm>
            <a:off x="4716016" y="1988840"/>
            <a:ext cx="2765107" cy="1728192"/>
            <a:chOff x="4716016" y="2204864"/>
            <a:chExt cx="2765107" cy="1728192"/>
          </a:xfrm>
        </p:grpSpPr>
        <p:pic>
          <p:nvPicPr>
            <p:cNvPr id="15364" name="Picture 4" descr="http://earth-chronicles.ru/Publications_10/5/5/52375788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716016" y="2204864"/>
              <a:ext cx="2765107" cy="1728192"/>
            </a:xfrm>
            <a:prstGeom prst="rect">
              <a:avLst/>
            </a:prstGeom>
            <a:noFill/>
          </p:spPr>
        </p:pic>
        <p:sp>
          <p:nvSpPr>
            <p:cNvPr id="8" name="TextBox 7"/>
            <p:cNvSpPr txBox="1"/>
            <p:nvPr/>
          </p:nvSpPr>
          <p:spPr>
            <a:xfrm>
              <a:off x="5940152" y="2204864"/>
              <a:ext cx="1512168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earth-chronicles.ru</a:t>
              </a:r>
              <a:endParaRPr lang="ru-RU" sz="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4716016" y="3645024"/>
            <a:ext cx="2808312" cy="1579676"/>
            <a:chOff x="4716016" y="4005064"/>
            <a:chExt cx="2808312" cy="1579676"/>
          </a:xfrm>
        </p:grpSpPr>
        <p:pic>
          <p:nvPicPr>
            <p:cNvPr id="15366" name="Picture 6" descr="https://i.ytimg.com/vi/bb2drfMstOY/maxresdefault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4716016" y="4005064"/>
              <a:ext cx="2808312" cy="1579676"/>
            </a:xfrm>
            <a:prstGeom prst="rect">
              <a:avLst/>
            </a:prstGeom>
            <a:noFill/>
          </p:spPr>
        </p:pic>
        <p:sp>
          <p:nvSpPr>
            <p:cNvPr id="11" name="TextBox 10"/>
            <p:cNvSpPr txBox="1"/>
            <p:nvPr/>
          </p:nvSpPr>
          <p:spPr>
            <a:xfrm>
              <a:off x="6228184" y="4005064"/>
              <a:ext cx="1296144" cy="2160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  <a:hlinkClick r:id="rId9"/>
                </a:rPr>
                <a:t>youtube.com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5" name="Группа 14"/>
          <p:cNvGrpSpPr/>
          <p:nvPr/>
        </p:nvGrpSpPr>
        <p:grpSpPr>
          <a:xfrm>
            <a:off x="4716016" y="5013177"/>
            <a:ext cx="2880320" cy="1844824"/>
            <a:chOff x="4716016" y="5119911"/>
            <a:chExt cx="2808312" cy="1738089"/>
          </a:xfrm>
        </p:grpSpPr>
        <p:pic>
          <p:nvPicPr>
            <p:cNvPr id="15368" name="Picture 8" descr="Как рисовать Диего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716016" y="5119911"/>
              <a:ext cx="2788061" cy="1738089"/>
            </a:xfrm>
            <a:prstGeom prst="rect">
              <a:avLst/>
            </a:prstGeom>
            <a:noFill/>
          </p:spPr>
        </p:pic>
        <p:sp>
          <p:nvSpPr>
            <p:cNvPr id="14" name="TextBox 13"/>
            <p:cNvSpPr txBox="1"/>
            <p:nvPr/>
          </p:nvSpPr>
          <p:spPr>
            <a:xfrm>
              <a:off x="6156176" y="5157192"/>
              <a:ext cx="1368152" cy="2029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dayfun.ru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>
              <a:lnSpc>
                <a:spcPct val="80000"/>
              </a:lnSpc>
              <a:spcAft>
                <a:spcPct val="0"/>
              </a:spcAft>
              <a:tabLst>
                <a:tab pos="495300" algn="l"/>
              </a:tabLst>
            </a:pPr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Посмотрите на фотографии и угадай, о каком море идет речь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4860032" y="3861048"/>
            <a:ext cx="3779912" cy="2376264"/>
            <a:chOff x="6839744" y="4869160"/>
            <a:chExt cx="2304256" cy="1728192"/>
          </a:xfrm>
        </p:grpSpPr>
        <p:pic>
          <p:nvPicPr>
            <p:cNvPr id="5" name="Picture 2" descr="http://vmireinteresnogo.com/images/0eb5d765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839744" y="4869160"/>
              <a:ext cx="2304256" cy="172819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6" name="TextBox 5"/>
            <p:cNvSpPr txBox="1"/>
            <p:nvPr/>
          </p:nvSpPr>
          <p:spPr>
            <a:xfrm>
              <a:off x="6876256" y="6381328"/>
              <a:ext cx="1872208" cy="1566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  <a:hlinkClick r:id="rId3"/>
                </a:rPr>
                <a:t>vmireinteresnogo.com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7" name="Группа 6"/>
          <p:cNvGrpSpPr/>
          <p:nvPr/>
        </p:nvGrpSpPr>
        <p:grpSpPr>
          <a:xfrm>
            <a:off x="251520" y="1556792"/>
            <a:ext cx="4248472" cy="2808312"/>
            <a:chOff x="22207" y="2780928"/>
            <a:chExt cx="3037625" cy="2016224"/>
          </a:xfrm>
        </p:grpSpPr>
        <p:pic>
          <p:nvPicPr>
            <p:cNvPr id="8" name="Picture 4" descr="http://pics.livejournal.com/priroda_su/pic/001ce789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2207" y="2780928"/>
              <a:ext cx="3037625" cy="201622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9" name="TextBox 8"/>
            <p:cNvSpPr txBox="1"/>
            <p:nvPr/>
          </p:nvSpPr>
          <p:spPr>
            <a:xfrm>
              <a:off x="1152128" y="4581708"/>
              <a:ext cx="1907704" cy="1546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 err="1">
                  <a:latin typeface="Times New Roman" pitchFamily="18" charset="0"/>
                  <a:cs typeface="Times New Roman" pitchFamily="18" charset="0"/>
                  <a:hlinkClick r:id="rId5"/>
                </a:rPr>
                <a:t>priroda.su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0" name="Группа 9"/>
          <p:cNvGrpSpPr/>
          <p:nvPr/>
        </p:nvGrpSpPr>
        <p:grpSpPr>
          <a:xfrm>
            <a:off x="4860032" y="1196752"/>
            <a:ext cx="3682483" cy="2376264"/>
            <a:chOff x="6588224" y="980728"/>
            <a:chExt cx="2530355" cy="1728193"/>
          </a:xfrm>
        </p:grpSpPr>
        <p:pic>
          <p:nvPicPr>
            <p:cNvPr id="11" name="Picture 6" descr="http://aral-sea.com/wp-content/gallery/maps/013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588224" y="1052737"/>
              <a:ext cx="2530355" cy="1656184"/>
            </a:xfrm>
            <a:prstGeom prst="rect">
              <a:avLst/>
            </a:prstGeom>
            <a:noFill/>
          </p:spPr>
        </p:pic>
        <p:sp>
          <p:nvSpPr>
            <p:cNvPr id="12" name="TextBox 11"/>
            <p:cNvSpPr txBox="1"/>
            <p:nvPr/>
          </p:nvSpPr>
          <p:spPr>
            <a:xfrm>
              <a:off x="7596336" y="980728"/>
              <a:ext cx="1512168" cy="1566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  <a:hlinkClick r:id="rId7"/>
                </a:rPr>
                <a:t>aral-sea.com</a:t>
              </a:r>
              <a:endParaRPr lang="ru-RU" sz="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395536" y="5085184"/>
            <a:ext cx="3960440" cy="1600438"/>
          </a:xfrm>
          <a:prstGeom prst="wedgeRoundRectCallout">
            <a:avLst>
              <a:gd name="adj1" fmla="val 57724"/>
              <a:gd name="adj2" fmla="val -106697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Растения и животные, которые живут в пустынях, приспособились к малому количеству воды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>
              <a:lnSpc>
                <a:spcPct val="80000"/>
              </a:lnSpc>
              <a:spcAft>
                <a:spcPct val="0"/>
              </a:spcAft>
              <a:tabLst>
                <a:tab pos="495300" algn="l"/>
              </a:tabLst>
            </a:pPr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Прочитайте описание и назовите растений и животных</a:t>
            </a:r>
          </a:p>
        </p:txBody>
      </p:sp>
      <p:graphicFrame>
        <p:nvGraphicFramePr>
          <p:cNvPr id="5" name="Схема 4"/>
          <p:cNvGraphicFramePr/>
          <p:nvPr/>
        </p:nvGraphicFramePr>
        <p:xfrm>
          <a:off x="251520" y="1268760"/>
          <a:ext cx="5328592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6386" name="Picture 2" descr="Haloxylon ammodendron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44705" y="908720"/>
            <a:ext cx="1899295" cy="18992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88" name="Picture 4" descr="Camelus dromedarius at Tierpark Berlin (1)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44208" y="2685652"/>
            <a:ext cx="2524125" cy="18954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90" name="Picture 6" descr="Ferocactus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52120" y="4435752"/>
            <a:ext cx="1512168" cy="22539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7308304" y="6525924"/>
            <a:ext cx="18002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800" dirty="0">
                <a:latin typeface="Times New Roman" pitchFamily="18" charset="0"/>
                <a:cs typeface="Times New Roman" pitchFamily="18" charset="0"/>
              </a:rPr>
              <a:t>Фото: </a:t>
            </a:r>
            <a:r>
              <a:rPr lang="en-GB" sz="800" dirty="0">
                <a:latin typeface="Times New Roman" pitchFamily="18" charset="0"/>
                <a:cs typeface="Times New Roman" pitchFamily="18" charset="0"/>
              </a:rPr>
              <a:t>https://ru.wikipedia.org</a:t>
            </a:r>
            <a:endParaRPr lang="ru-RU" sz="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2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5868144" y="1772816"/>
            <a:ext cx="3024336" cy="4895964"/>
            <a:chOff x="5940152" y="1628800"/>
            <a:chExt cx="3024336" cy="4895964"/>
          </a:xfrm>
        </p:grpSpPr>
        <p:pic>
          <p:nvPicPr>
            <p:cNvPr id="18434" name="Picture 2" descr="http://kremneva.ucoz.org/_pu/0/63263625.gif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084168" y="1628800"/>
              <a:ext cx="2857500" cy="4524375"/>
            </a:xfrm>
            <a:prstGeom prst="rect">
              <a:avLst/>
            </a:prstGeom>
            <a:noFill/>
          </p:spPr>
        </p:pic>
        <p:sp>
          <p:nvSpPr>
            <p:cNvPr id="6" name="TextBox 5"/>
            <p:cNvSpPr txBox="1"/>
            <p:nvPr/>
          </p:nvSpPr>
          <p:spPr>
            <a:xfrm>
              <a:off x="5940152" y="6309320"/>
              <a:ext cx="3024336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http://kremneva.ucoz.org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648072"/>
          </a:xfrm>
        </p:spPr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Окраска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79512" y="620688"/>
          <a:ext cx="8640960" cy="3816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9" name="Группа 8"/>
          <p:cNvGrpSpPr/>
          <p:nvPr/>
        </p:nvGrpSpPr>
        <p:grpSpPr>
          <a:xfrm>
            <a:off x="1187624" y="4437112"/>
            <a:ext cx="3600400" cy="2287402"/>
            <a:chOff x="467544" y="2996952"/>
            <a:chExt cx="4762500" cy="3259954"/>
          </a:xfrm>
        </p:grpSpPr>
        <p:pic>
          <p:nvPicPr>
            <p:cNvPr id="10" name="Picture 2" descr="Хамелеоны. Обыкновенный хамелеон.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467544" y="2996952"/>
              <a:ext cx="4762500" cy="3181350"/>
            </a:xfrm>
            <a:prstGeom prst="rect">
              <a:avLst/>
            </a:prstGeom>
            <a:noFill/>
          </p:spPr>
        </p:pic>
        <p:sp>
          <p:nvSpPr>
            <p:cNvPr id="11" name="TextBox 10"/>
            <p:cNvSpPr txBox="1"/>
            <p:nvPr/>
          </p:nvSpPr>
          <p:spPr>
            <a:xfrm>
              <a:off x="2627784" y="5949860"/>
              <a:ext cx="2592289" cy="3070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dic.academic.ru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95536" y="332656"/>
            <a:ext cx="8229600" cy="2376263"/>
          </a:xfrm>
          <a:prstGeom prst="foldedCorner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lvl="0" indent="0" algn="ctr">
              <a:buNone/>
            </a:pPr>
            <a:r>
              <a:rPr lang="ru-RU" sz="2700" dirty="0">
                <a:latin typeface="Times New Roman" pitchFamily="18" charset="0"/>
                <a:cs typeface="Times New Roman" pitchFamily="18" charset="0"/>
              </a:rPr>
              <a:t>Некоторые животные и растения окрашиваются в яркие цвета и, таким образом, отпугивают от себя врагов. Хищники отказываются от нападения на жертву с яркой окраской. </a:t>
            </a:r>
          </a:p>
        </p:txBody>
      </p:sp>
      <p:pic>
        <p:nvPicPr>
          <p:cNvPr id="19460" name="Picture 4" descr="Pyrrhocoris apterus (aka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356992"/>
            <a:ext cx="2088232" cy="27944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2" name="Picture 6" descr="Coccinella magnifica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3645024"/>
            <a:ext cx="3126447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64" name="Picture 8" descr="https://upload.wikimedia.org/wikipedia/commons/thumb/e/e8/WaspBuildingNest_wb.jpg/250px-WaspBuildingNest_w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3573016"/>
            <a:ext cx="2381250" cy="21812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708920"/>
            <a:ext cx="8229600" cy="341724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Напишите дома рассказ, как человек приспосабливается к окружающей среде (к разной погоде, сезонам года, к разным природным зонам)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1277888"/>
            <a:ext cx="8229600" cy="1143000"/>
          </a:xfrm>
        </p:spPr>
        <p:txBody>
          <a:bodyPr>
            <a:normAutofit/>
          </a:bodyPr>
          <a:lstStyle/>
          <a:p>
            <a:r>
              <a:rPr lang="ru-RU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Домашнее задание: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469</Words>
  <Application>Microsoft Office PowerPoint</Application>
  <PresentationFormat>Экран (4:3)</PresentationFormat>
  <Paragraphs>38</Paragraphs>
  <Slides>8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Calibri</vt:lpstr>
      <vt:lpstr>Kunstler Script</vt:lpstr>
      <vt:lpstr>Times New Roman</vt:lpstr>
      <vt:lpstr>Тема Office</vt:lpstr>
      <vt:lpstr>CorelDRAW</vt:lpstr>
      <vt:lpstr>Презентация PowerPoint</vt:lpstr>
      <vt:lpstr>Презентация PowerPoint</vt:lpstr>
      <vt:lpstr>Прочитайте описание животных и угадай, о ком идет речь</vt:lpstr>
      <vt:lpstr>Посмотрите на фотографии и угадай, о каком море идет речь</vt:lpstr>
      <vt:lpstr>Прочитайте описание и назовите растений и животных</vt:lpstr>
      <vt:lpstr>Окраска</vt:lpstr>
      <vt:lpstr>Презентация PowerPoint</vt:lpstr>
      <vt:lpstr>Домашнее задание: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Асема</dc:creator>
  <cp:lastModifiedBy>Пользователь</cp:lastModifiedBy>
  <cp:revision>16</cp:revision>
  <dcterms:created xsi:type="dcterms:W3CDTF">2016-03-01T11:19:32Z</dcterms:created>
  <dcterms:modified xsi:type="dcterms:W3CDTF">2020-11-04T05:04:07Z</dcterms:modified>
</cp:coreProperties>
</file>