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D27102A9-8310-4765-A935-A1911B00CA55}" styleName="Светлый стиль 1 - акцент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9D48B6C-EA82-4DD6-B3A4-C24B029ED437}" type="doc">
      <dgm:prSet loTypeId="urn:microsoft.com/office/officeart/2005/8/layout/vList2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A01FC20-C428-43B6-98E1-FF74F4C37CC5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Когда животные и растения умирают, черви, грибы и бактерии разлагают их остатки в почве и образуют минеральные соли. Таким образом, цепочка замыкается</a:t>
          </a:r>
        </a:p>
      </dgm:t>
    </dgm:pt>
    <dgm:pt modelId="{247050E8-63EC-4385-B4D7-1CE848C5EE72}" type="parTrans" cxnId="{B6839B45-A335-40BE-B8DC-A12657E782EE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B77DFF8-2469-45B9-B474-189161B37BA2}" type="sibTrans" cxnId="{B6839B45-A335-40BE-B8DC-A12657E782EE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C634780-38D6-41BB-B59E-20429018C985}">
      <dgm:prSet custT="1"/>
      <dgm:spPr/>
      <dgm:t>
        <a:bodyPr/>
        <a:lstStyle/>
        <a:p>
          <a:pPr rtl="0"/>
          <a:r>
            <a:rPr lang="ru-RU" sz="2200" dirty="0">
              <a:latin typeface="Times New Roman" pitchFamily="18" charset="0"/>
              <a:cs typeface="Times New Roman" pitchFamily="18" charset="0"/>
            </a:rPr>
            <a:t>Соединим крайние звенья у бумажной цепочки – получается круг. Пищевую цепь также можно соединить в круг</a:t>
          </a:r>
        </a:p>
      </dgm:t>
    </dgm:pt>
    <dgm:pt modelId="{4D347725-0670-4B37-A7C0-2DF86C489D44}" type="parTrans" cxnId="{A771A8EA-08BB-490A-A6BF-103D75D9E9E5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5B42C5BF-18C5-410D-888D-9AA2A66D8E38}" type="sibTrans" cxnId="{A771A8EA-08BB-490A-A6BF-103D75D9E9E5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4C8FEDF-8974-4C88-B884-232F2C1CA3DB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F6A0CB4D-4F49-4F3B-99EC-BE6A310EAEF0}" type="parTrans" cxnId="{1015D3C5-DEAC-4653-B03C-4792E9568938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D5DD318-1746-49AB-B8C5-529790AC241D}" type="sibTrans" cxnId="{1015D3C5-DEAC-4653-B03C-4792E9568938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F519C51F-0C51-4AF1-92AA-E4CB3A47F758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19D14FFC-DE84-4E45-A19D-C6793FDFB18D}" type="parTrans" cxnId="{82B4D91D-7C7D-4C61-99AF-F3A6389B578E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6F974CCF-63D0-4C44-A6C6-E77C94805C14}" type="sibTrans" cxnId="{82B4D91D-7C7D-4C61-99AF-F3A6389B578E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0B9643CC-2496-43E0-9DBA-7006ECDE4367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02963765-6DD3-4091-9474-D8474561A532}" type="parTrans" cxnId="{A3F582C3-18E8-4EE0-9111-88BE123B839F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D656330C-14F4-46BB-8177-AE70AE113B31}" type="sibTrans" cxnId="{A3F582C3-18E8-4EE0-9111-88BE123B839F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7AFFB1F6-851A-4604-8071-CFA328F7FD47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384CE2E4-ED9C-4926-ACDF-08FF0188F90A}" type="parTrans" cxnId="{B06F4888-E188-442B-B263-A729222910B4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10CB0B09-D78C-4E7C-BB4E-B7155D8296DE}" type="sibTrans" cxnId="{B06F4888-E188-442B-B263-A729222910B4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A28DEE99-8FA0-42D8-8105-F8BAC8F3F0B9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5962191-ED84-44CC-AEFA-D6FF9737E475}" type="parTrans" cxnId="{C39EBD5F-36FA-40A8-A7A7-A582CA5E086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74C3389E-E6B0-4310-940C-DEE1C9B863E8}" type="sibTrans" cxnId="{C39EBD5F-36FA-40A8-A7A7-A582CA5E0863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9E9CC3EC-6AEC-4AFC-A909-F195320A9817}">
      <dgm:prSet custT="1"/>
      <dgm:spPr/>
      <dgm:t>
        <a:bodyPr/>
        <a:lstStyle/>
        <a:p>
          <a:pPr rtl="0"/>
          <a:endParaRPr lang="ru-RU" sz="2200" dirty="0">
            <a:latin typeface="Times New Roman" pitchFamily="18" charset="0"/>
            <a:cs typeface="Times New Roman" pitchFamily="18" charset="0"/>
          </a:endParaRPr>
        </a:p>
      </dgm:t>
    </dgm:pt>
    <dgm:pt modelId="{2F47A0B3-77DF-4071-9802-70DA8197E5F8}" type="parTrans" cxnId="{E75544C8-C442-45B5-8A9F-B03AC1E8A6E1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BF538079-2915-43C8-BA6B-89D6DFB4001C}" type="sibTrans" cxnId="{E75544C8-C442-45B5-8A9F-B03AC1E8A6E1}">
      <dgm:prSet/>
      <dgm:spPr/>
      <dgm:t>
        <a:bodyPr/>
        <a:lstStyle/>
        <a:p>
          <a:endParaRPr lang="ru-RU" sz="2200">
            <a:latin typeface="Times New Roman" pitchFamily="18" charset="0"/>
            <a:cs typeface="Times New Roman" pitchFamily="18" charset="0"/>
          </a:endParaRPr>
        </a:p>
      </dgm:t>
    </dgm:pt>
    <dgm:pt modelId="{57BDCFCA-7776-46B8-BFD9-9703834CAA5B}" type="pres">
      <dgm:prSet presAssocID="{09D48B6C-EA82-4DD6-B3A4-C24B029ED437}" presName="linear" presStyleCnt="0">
        <dgm:presLayoutVars>
          <dgm:animLvl val="lvl"/>
          <dgm:resizeHandles val="exact"/>
        </dgm:presLayoutVars>
      </dgm:prSet>
      <dgm:spPr/>
    </dgm:pt>
    <dgm:pt modelId="{A6579549-2373-414A-978F-59F6ED1E9135}" type="pres">
      <dgm:prSet presAssocID="{FA01FC20-C428-43B6-98E1-FF74F4C37CC5}" presName="parentText" presStyleLbl="node1" presStyleIdx="0" presStyleCnt="2" custLinFactNeighborX="126" custLinFactNeighborY="-39158">
        <dgm:presLayoutVars>
          <dgm:chMax val="0"/>
          <dgm:bulletEnabled val="1"/>
        </dgm:presLayoutVars>
      </dgm:prSet>
      <dgm:spPr/>
    </dgm:pt>
    <dgm:pt modelId="{15E6EE3F-9097-4D57-90AA-59FEBEA1F837}" type="pres">
      <dgm:prSet presAssocID="{FA01FC20-C428-43B6-98E1-FF74F4C37CC5}" presName="childText" presStyleLbl="revTx" presStyleIdx="0" presStyleCnt="2">
        <dgm:presLayoutVars>
          <dgm:bulletEnabled val="1"/>
        </dgm:presLayoutVars>
      </dgm:prSet>
      <dgm:spPr/>
    </dgm:pt>
    <dgm:pt modelId="{326F013E-6123-423D-A341-00F22FAC0F33}" type="pres">
      <dgm:prSet presAssocID="{AC634780-38D6-41BB-B59E-20429018C985}" presName="parentText" presStyleLbl="node1" presStyleIdx="1" presStyleCnt="2" custLinFactNeighborY="-50370">
        <dgm:presLayoutVars>
          <dgm:chMax val="0"/>
          <dgm:bulletEnabled val="1"/>
        </dgm:presLayoutVars>
      </dgm:prSet>
      <dgm:spPr/>
    </dgm:pt>
    <dgm:pt modelId="{58533D15-63E2-4A49-89F9-60454F4D6AA9}" type="pres">
      <dgm:prSet presAssocID="{AC634780-38D6-41BB-B59E-20429018C985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5C115608-107F-4196-A160-B8F20403678E}" type="presOf" srcId="{64C8FEDF-8974-4C88-B884-232F2C1CA3DB}" destId="{15E6EE3F-9097-4D57-90AA-59FEBEA1F837}" srcOrd="0" destOrd="2" presId="urn:microsoft.com/office/officeart/2005/8/layout/vList2"/>
    <dgm:cxn modelId="{82B4D91D-7C7D-4C61-99AF-F3A6389B578E}" srcId="{FA01FC20-C428-43B6-98E1-FF74F4C37CC5}" destId="{F519C51F-0C51-4AF1-92AA-E4CB3A47F758}" srcOrd="0" destOrd="0" parTransId="{19D14FFC-DE84-4E45-A19D-C6793FDFB18D}" sibTransId="{6F974CCF-63D0-4C44-A6C6-E77C94805C14}"/>
    <dgm:cxn modelId="{1F83ED2D-A1EE-4B66-8B46-B674511CF5FE}" type="presOf" srcId="{7AFFB1F6-851A-4604-8071-CFA328F7FD47}" destId="{58533D15-63E2-4A49-89F9-60454F4D6AA9}" srcOrd="0" destOrd="2" presId="urn:microsoft.com/office/officeart/2005/8/layout/vList2"/>
    <dgm:cxn modelId="{48857C5E-1C85-4C8C-A0C3-0E8D7CA95CCA}" type="presOf" srcId="{AC634780-38D6-41BB-B59E-20429018C985}" destId="{326F013E-6123-423D-A341-00F22FAC0F33}" srcOrd="0" destOrd="0" presId="urn:microsoft.com/office/officeart/2005/8/layout/vList2"/>
    <dgm:cxn modelId="{C39EBD5F-36FA-40A8-A7A7-A582CA5E0863}" srcId="{AC634780-38D6-41BB-B59E-20429018C985}" destId="{A28DEE99-8FA0-42D8-8105-F8BAC8F3F0B9}" srcOrd="0" destOrd="0" parTransId="{25962191-ED84-44CC-AEFA-D6FF9737E475}" sibTransId="{74C3389E-E6B0-4310-940C-DEE1C9B863E8}"/>
    <dgm:cxn modelId="{04CEAB41-9E7B-4694-B704-09AF73F019B9}" type="presOf" srcId="{9E9CC3EC-6AEC-4AFC-A909-F195320A9817}" destId="{58533D15-63E2-4A49-89F9-60454F4D6AA9}" srcOrd="0" destOrd="1" presId="urn:microsoft.com/office/officeart/2005/8/layout/vList2"/>
    <dgm:cxn modelId="{B6839B45-A335-40BE-B8DC-A12657E782EE}" srcId="{09D48B6C-EA82-4DD6-B3A4-C24B029ED437}" destId="{FA01FC20-C428-43B6-98E1-FF74F4C37CC5}" srcOrd="0" destOrd="0" parTransId="{247050E8-63EC-4385-B4D7-1CE848C5EE72}" sibTransId="{6B77DFF8-2469-45B9-B474-189161B37BA2}"/>
    <dgm:cxn modelId="{CDF85377-CB6D-423C-AAA2-6C917755245D}" type="presOf" srcId="{0B9643CC-2496-43E0-9DBA-7006ECDE4367}" destId="{15E6EE3F-9097-4D57-90AA-59FEBEA1F837}" srcOrd="0" destOrd="1" presId="urn:microsoft.com/office/officeart/2005/8/layout/vList2"/>
    <dgm:cxn modelId="{B724F781-AEDF-4F4C-A1CC-016DE4D21483}" type="presOf" srcId="{09D48B6C-EA82-4DD6-B3A4-C24B029ED437}" destId="{57BDCFCA-7776-46B8-BFD9-9703834CAA5B}" srcOrd="0" destOrd="0" presId="urn:microsoft.com/office/officeart/2005/8/layout/vList2"/>
    <dgm:cxn modelId="{B06F4888-E188-442B-B263-A729222910B4}" srcId="{AC634780-38D6-41BB-B59E-20429018C985}" destId="{7AFFB1F6-851A-4604-8071-CFA328F7FD47}" srcOrd="2" destOrd="0" parTransId="{384CE2E4-ED9C-4926-ACDF-08FF0188F90A}" sibTransId="{10CB0B09-D78C-4E7C-BB4E-B7155D8296DE}"/>
    <dgm:cxn modelId="{67C61395-368A-45AC-B443-0FC171C18BE6}" type="presOf" srcId="{A28DEE99-8FA0-42D8-8105-F8BAC8F3F0B9}" destId="{58533D15-63E2-4A49-89F9-60454F4D6AA9}" srcOrd="0" destOrd="0" presId="urn:microsoft.com/office/officeart/2005/8/layout/vList2"/>
    <dgm:cxn modelId="{65F836B5-C12A-4060-BBEB-8764186E7506}" type="presOf" srcId="{F519C51F-0C51-4AF1-92AA-E4CB3A47F758}" destId="{15E6EE3F-9097-4D57-90AA-59FEBEA1F837}" srcOrd="0" destOrd="0" presId="urn:microsoft.com/office/officeart/2005/8/layout/vList2"/>
    <dgm:cxn modelId="{A3F582C3-18E8-4EE0-9111-88BE123B839F}" srcId="{FA01FC20-C428-43B6-98E1-FF74F4C37CC5}" destId="{0B9643CC-2496-43E0-9DBA-7006ECDE4367}" srcOrd="1" destOrd="0" parTransId="{02963765-6DD3-4091-9474-D8474561A532}" sibTransId="{D656330C-14F4-46BB-8177-AE70AE113B31}"/>
    <dgm:cxn modelId="{1015D3C5-DEAC-4653-B03C-4792E9568938}" srcId="{FA01FC20-C428-43B6-98E1-FF74F4C37CC5}" destId="{64C8FEDF-8974-4C88-B884-232F2C1CA3DB}" srcOrd="2" destOrd="0" parTransId="{F6A0CB4D-4F49-4F3B-99EC-BE6A310EAEF0}" sibTransId="{AD5DD318-1746-49AB-B8C5-529790AC241D}"/>
    <dgm:cxn modelId="{E75544C8-C442-45B5-8A9F-B03AC1E8A6E1}" srcId="{AC634780-38D6-41BB-B59E-20429018C985}" destId="{9E9CC3EC-6AEC-4AFC-A909-F195320A9817}" srcOrd="1" destOrd="0" parTransId="{2F47A0B3-77DF-4071-9802-70DA8197E5F8}" sibTransId="{BF538079-2915-43C8-BA6B-89D6DFB4001C}"/>
    <dgm:cxn modelId="{35D21BD0-3653-495E-B0CC-BDC1875C9BF4}" type="presOf" srcId="{FA01FC20-C428-43B6-98E1-FF74F4C37CC5}" destId="{A6579549-2373-414A-978F-59F6ED1E9135}" srcOrd="0" destOrd="0" presId="urn:microsoft.com/office/officeart/2005/8/layout/vList2"/>
    <dgm:cxn modelId="{A771A8EA-08BB-490A-A6BF-103D75D9E9E5}" srcId="{09D48B6C-EA82-4DD6-B3A4-C24B029ED437}" destId="{AC634780-38D6-41BB-B59E-20429018C985}" srcOrd="1" destOrd="0" parTransId="{4D347725-0670-4B37-A7C0-2DF86C489D44}" sibTransId="{5B42C5BF-18C5-410D-888D-9AA2A66D8E38}"/>
    <dgm:cxn modelId="{158C2248-EAA6-4835-B890-67B41F7C77AC}" type="presParOf" srcId="{57BDCFCA-7776-46B8-BFD9-9703834CAA5B}" destId="{A6579549-2373-414A-978F-59F6ED1E9135}" srcOrd="0" destOrd="0" presId="urn:microsoft.com/office/officeart/2005/8/layout/vList2"/>
    <dgm:cxn modelId="{A4E83C1D-8F7B-475C-AA74-C66E0DBFCD38}" type="presParOf" srcId="{57BDCFCA-7776-46B8-BFD9-9703834CAA5B}" destId="{15E6EE3F-9097-4D57-90AA-59FEBEA1F837}" srcOrd="1" destOrd="0" presId="urn:microsoft.com/office/officeart/2005/8/layout/vList2"/>
    <dgm:cxn modelId="{84793631-045B-404B-9558-96220589B8ED}" type="presParOf" srcId="{57BDCFCA-7776-46B8-BFD9-9703834CAA5B}" destId="{326F013E-6123-423D-A341-00F22FAC0F33}" srcOrd="2" destOrd="0" presId="urn:microsoft.com/office/officeart/2005/8/layout/vList2"/>
    <dgm:cxn modelId="{E8E8F9A9-12F4-49AB-A2CC-8B7CBBEADBA6}" type="presParOf" srcId="{57BDCFCA-7776-46B8-BFD9-9703834CAA5B}" destId="{58533D15-63E2-4A49-89F9-60454F4D6AA9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F34032-CFC5-4E41-B27D-10F8493D1540}" type="doc">
      <dgm:prSet loTypeId="urn:microsoft.com/office/officeart/2005/8/layout/chevron2" loCatId="process" qsTypeId="urn:microsoft.com/office/officeart/2005/8/quickstyle/simple5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362AAC3-6F48-4E68-97DB-F734EF7B9F9D}">
      <dgm:prSet/>
      <dgm:spPr/>
      <dgm:t>
        <a:bodyPr/>
        <a:lstStyle/>
        <a:p>
          <a:pPr rtl="0"/>
          <a:r>
            <a:rPr lang="ru-RU" b="1" dirty="0">
              <a:latin typeface="Times New Roman" pitchFamily="18" charset="0"/>
              <a:cs typeface="Times New Roman" pitchFamily="18" charset="0"/>
            </a:rPr>
            <a:t>Растения 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производят пищу и кислород для всего живого. Растения – </a:t>
          </a:r>
          <a:r>
            <a: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производители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. </a:t>
          </a:r>
        </a:p>
      </dgm:t>
    </dgm:pt>
    <dgm:pt modelId="{996CA07A-2A19-40F1-9773-3BE548EB5A72}" type="parTrans" cxnId="{74123895-182F-41FB-A290-F2A27B09EC4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98163D-58AE-4114-BE7B-42D6505EFA5F}" type="sibTrans" cxnId="{74123895-182F-41FB-A290-F2A27B09EC4B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DBB16F-0455-4BF2-B4AB-AD4B7DC6149A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Животные поедают растения и других животных. Их называют </a:t>
          </a:r>
          <a:r>
            <a: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потребителями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. Ведь они питаются готовой пищей.</a:t>
          </a:r>
        </a:p>
      </dgm:t>
    </dgm:pt>
    <dgm:pt modelId="{2F459A4C-F947-422C-9415-005309DFAEE4}" type="parTrans" cxnId="{BC48A7F0-2913-4410-AA08-C1C9736003B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971AA4B-5790-4E0F-806B-938707CAD758}" type="sibTrans" cxnId="{BC48A7F0-2913-4410-AA08-C1C9736003B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F5248EF-8173-4B67-AE7B-28054ACDF30F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Грибы и бактерии называют </a:t>
          </a:r>
          <a:r>
            <a: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разрушителями</a:t>
          </a:r>
          <a:r>
            <a:rPr lang="ru-RU" i="1" dirty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они разрушают остатки растений и животных и готовят пищу для растений</a:t>
          </a:r>
        </a:p>
      </dgm:t>
    </dgm:pt>
    <dgm:pt modelId="{1476A766-CC39-4475-9A25-A628B92FE06A}" type="parTrans" cxnId="{2721A77B-1872-4415-A73F-56E900E8EB4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9FC68E-9ACA-49B0-A954-EB4AC6E7FBA9}" type="sibTrans" cxnId="{2721A77B-1872-4415-A73F-56E900E8EB45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FF39B32-6AE2-4F43-978F-3D70F74B5046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C43A33E4-CFD3-4D50-A3D7-E62A480EEEB0}" type="parTrans" cxnId="{2C8A9774-6C79-4EA3-AEBD-2996FEA85B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D2157539-0CF1-4F58-957B-5C3E64D3909A}" type="sibTrans" cxnId="{2C8A9774-6C79-4EA3-AEBD-2996FEA85B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530A97A-6326-417C-A2DA-8F201A8A996E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FB67BA5-CF25-4DF6-8F65-1C2C1E81D887}" type="parTrans" cxnId="{72E9BB7A-5807-40B6-AC39-7C670DAFCB7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05741B2-4BA0-4C1A-9E87-2B1301630A55}" type="sibTrans" cxnId="{72E9BB7A-5807-40B6-AC39-7C670DAFCB7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51D4219-7E29-42CE-8BFE-ABE92CE3A8AD}">
      <dgm:prSet/>
      <dgm:spPr/>
      <dgm:t>
        <a:bodyPr/>
        <a:lstStyle/>
        <a:p>
          <a:pPr rtl="0"/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3347B5D-EB19-4324-95CC-62134A98D017}" type="parTrans" cxnId="{6B3D3772-3094-4274-B098-9CC52C6C15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6E73135-6FD2-4404-B7A4-3FC8E336C272}" type="sibTrans" cxnId="{6B3D3772-3094-4274-B098-9CC52C6C1522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B6ACEE4-1AAC-4FE1-9AD9-B746D6481D38}" type="pres">
      <dgm:prSet presAssocID="{2FF34032-CFC5-4E41-B27D-10F8493D1540}" presName="linearFlow" presStyleCnt="0">
        <dgm:presLayoutVars>
          <dgm:dir/>
          <dgm:animLvl val="lvl"/>
          <dgm:resizeHandles val="exact"/>
        </dgm:presLayoutVars>
      </dgm:prSet>
      <dgm:spPr/>
    </dgm:pt>
    <dgm:pt modelId="{DDFF2352-B60F-4CD6-BBC9-9F6156955CCD}" type="pres">
      <dgm:prSet presAssocID="{5FF39B32-6AE2-4F43-978F-3D70F74B5046}" presName="composite" presStyleCnt="0"/>
      <dgm:spPr/>
    </dgm:pt>
    <dgm:pt modelId="{0ABA2039-E78D-4E32-BBE3-12AF998BA3FF}" type="pres">
      <dgm:prSet presAssocID="{5FF39B32-6AE2-4F43-978F-3D70F74B5046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47FCF2B7-4BFA-4850-8C47-6240C10306FC}" type="pres">
      <dgm:prSet presAssocID="{5FF39B32-6AE2-4F43-978F-3D70F74B5046}" presName="descendantText" presStyleLbl="alignAcc1" presStyleIdx="0" presStyleCnt="3">
        <dgm:presLayoutVars>
          <dgm:bulletEnabled val="1"/>
        </dgm:presLayoutVars>
      </dgm:prSet>
      <dgm:spPr/>
    </dgm:pt>
    <dgm:pt modelId="{7E9C48F3-7C10-4871-90D6-C2CCA7B3E8A6}" type="pres">
      <dgm:prSet presAssocID="{D2157539-0CF1-4F58-957B-5C3E64D3909A}" presName="sp" presStyleCnt="0"/>
      <dgm:spPr/>
    </dgm:pt>
    <dgm:pt modelId="{706FE8E9-155C-40AB-BB23-E424E3B77FA1}" type="pres">
      <dgm:prSet presAssocID="{7530A97A-6326-417C-A2DA-8F201A8A996E}" presName="composite" presStyleCnt="0"/>
      <dgm:spPr/>
    </dgm:pt>
    <dgm:pt modelId="{5E24E931-AA2C-4640-9E05-849F176FBAC3}" type="pres">
      <dgm:prSet presAssocID="{7530A97A-6326-417C-A2DA-8F201A8A996E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81CF7247-3077-4DA6-94E5-1FE46E28D242}" type="pres">
      <dgm:prSet presAssocID="{7530A97A-6326-417C-A2DA-8F201A8A996E}" presName="descendantText" presStyleLbl="alignAcc1" presStyleIdx="1" presStyleCnt="3">
        <dgm:presLayoutVars>
          <dgm:bulletEnabled val="1"/>
        </dgm:presLayoutVars>
      </dgm:prSet>
      <dgm:spPr/>
    </dgm:pt>
    <dgm:pt modelId="{D16EF572-789D-412D-B68D-00A022D06D55}" type="pres">
      <dgm:prSet presAssocID="{505741B2-4BA0-4C1A-9E87-2B1301630A55}" presName="sp" presStyleCnt="0"/>
      <dgm:spPr/>
    </dgm:pt>
    <dgm:pt modelId="{8C45FBA9-E504-4479-8813-7BED2B3E2A17}" type="pres">
      <dgm:prSet presAssocID="{051D4219-7E29-42CE-8BFE-ABE92CE3A8AD}" presName="composite" presStyleCnt="0"/>
      <dgm:spPr/>
    </dgm:pt>
    <dgm:pt modelId="{4F892CC8-B0FC-43CA-8AE3-EB5744C73305}" type="pres">
      <dgm:prSet presAssocID="{051D4219-7E29-42CE-8BFE-ABE92CE3A8AD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C4B296F1-EFDD-4257-AF91-1D8DFDCA796F}" type="pres">
      <dgm:prSet presAssocID="{051D4219-7E29-42CE-8BFE-ABE92CE3A8AD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E7FA0C16-BEFE-4F2B-B52C-06B2D2960B06}" type="presOf" srcId="{07DBB16F-0455-4BF2-B4AB-AD4B7DC6149A}" destId="{81CF7247-3077-4DA6-94E5-1FE46E28D242}" srcOrd="0" destOrd="0" presId="urn:microsoft.com/office/officeart/2005/8/layout/chevron2"/>
    <dgm:cxn modelId="{C957EC43-8F8B-4032-93B3-AF7D76F663FB}" type="presOf" srcId="{5FF39B32-6AE2-4F43-978F-3D70F74B5046}" destId="{0ABA2039-E78D-4E32-BBE3-12AF998BA3FF}" srcOrd="0" destOrd="0" presId="urn:microsoft.com/office/officeart/2005/8/layout/chevron2"/>
    <dgm:cxn modelId="{031B7A67-451E-403C-9CCD-EA65F23D8A24}" type="presOf" srcId="{051D4219-7E29-42CE-8BFE-ABE92CE3A8AD}" destId="{4F892CC8-B0FC-43CA-8AE3-EB5744C73305}" srcOrd="0" destOrd="0" presId="urn:microsoft.com/office/officeart/2005/8/layout/chevron2"/>
    <dgm:cxn modelId="{6B3D3772-3094-4274-B098-9CC52C6C1522}" srcId="{2FF34032-CFC5-4E41-B27D-10F8493D1540}" destId="{051D4219-7E29-42CE-8BFE-ABE92CE3A8AD}" srcOrd="2" destOrd="0" parTransId="{E3347B5D-EB19-4324-95CC-62134A98D017}" sibTransId="{66E73135-6FD2-4404-B7A4-3FC8E336C272}"/>
    <dgm:cxn modelId="{2C8A9774-6C79-4EA3-AEBD-2996FEA85B56}" srcId="{2FF34032-CFC5-4E41-B27D-10F8493D1540}" destId="{5FF39B32-6AE2-4F43-978F-3D70F74B5046}" srcOrd="0" destOrd="0" parTransId="{C43A33E4-CFD3-4D50-A3D7-E62A480EEEB0}" sibTransId="{D2157539-0CF1-4F58-957B-5C3E64D3909A}"/>
    <dgm:cxn modelId="{698E0157-F0C1-4AF0-9454-1654E7E28744}" type="presOf" srcId="{7530A97A-6326-417C-A2DA-8F201A8A996E}" destId="{5E24E931-AA2C-4640-9E05-849F176FBAC3}" srcOrd="0" destOrd="0" presId="urn:microsoft.com/office/officeart/2005/8/layout/chevron2"/>
    <dgm:cxn modelId="{72E9BB7A-5807-40B6-AC39-7C670DAFCB79}" srcId="{2FF34032-CFC5-4E41-B27D-10F8493D1540}" destId="{7530A97A-6326-417C-A2DA-8F201A8A996E}" srcOrd="1" destOrd="0" parTransId="{5FB67BA5-CF25-4DF6-8F65-1C2C1E81D887}" sibTransId="{505741B2-4BA0-4C1A-9E87-2B1301630A55}"/>
    <dgm:cxn modelId="{2721A77B-1872-4415-A73F-56E900E8EB45}" srcId="{051D4219-7E29-42CE-8BFE-ABE92CE3A8AD}" destId="{7F5248EF-8173-4B67-AE7B-28054ACDF30F}" srcOrd="0" destOrd="0" parTransId="{1476A766-CC39-4475-9A25-A628B92FE06A}" sibTransId="{FF9FC68E-9ACA-49B0-A954-EB4AC6E7FBA9}"/>
    <dgm:cxn modelId="{6A714B87-3914-40B3-83AB-77F0386671C6}" type="presOf" srcId="{1362AAC3-6F48-4E68-97DB-F734EF7B9F9D}" destId="{47FCF2B7-4BFA-4850-8C47-6240C10306FC}" srcOrd="0" destOrd="0" presId="urn:microsoft.com/office/officeart/2005/8/layout/chevron2"/>
    <dgm:cxn modelId="{74123895-182F-41FB-A290-F2A27B09EC4B}" srcId="{5FF39B32-6AE2-4F43-978F-3D70F74B5046}" destId="{1362AAC3-6F48-4E68-97DB-F734EF7B9F9D}" srcOrd="0" destOrd="0" parTransId="{996CA07A-2A19-40F1-9773-3BE548EB5A72}" sibTransId="{0798163D-58AE-4114-BE7B-42D6505EFA5F}"/>
    <dgm:cxn modelId="{33FFC7D2-28AD-4A38-8D0F-5C9B78DDDAC2}" type="presOf" srcId="{2FF34032-CFC5-4E41-B27D-10F8493D1540}" destId="{EB6ACEE4-1AAC-4FE1-9AD9-B746D6481D38}" srcOrd="0" destOrd="0" presId="urn:microsoft.com/office/officeart/2005/8/layout/chevron2"/>
    <dgm:cxn modelId="{54DB3CD4-0A0F-4D38-A97F-2419F4357B59}" type="presOf" srcId="{7F5248EF-8173-4B67-AE7B-28054ACDF30F}" destId="{C4B296F1-EFDD-4257-AF91-1D8DFDCA796F}" srcOrd="0" destOrd="0" presId="urn:microsoft.com/office/officeart/2005/8/layout/chevron2"/>
    <dgm:cxn modelId="{BC48A7F0-2913-4410-AA08-C1C9736003B6}" srcId="{7530A97A-6326-417C-A2DA-8F201A8A996E}" destId="{07DBB16F-0455-4BF2-B4AB-AD4B7DC6149A}" srcOrd="0" destOrd="0" parTransId="{2F459A4C-F947-422C-9415-005309DFAEE4}" sibTransId="{3971AA4B-5790-4E0F-806B-938707CAD758}"/>
    <dgm:cxn modelId="{85F5433C-B886-4B72-8A33-A833BB1AC3F0}" type="presParOf" srcId="{EB6ACEE4-1AAC-4FE1-9AD9-B746D6481D38}" destId="{DDFF2352-B60F-4CD6-BBC9-9F6156955CCD}" srcOrd="0" destOrd="0" presId="urn:microsoft.com/office/officeart/2005/8/layout/chevron2"/>
    <dgm:cxn modelId="{2E7F41C1-B057-4570-BD8A-09D004B73BEA}" type="presParOf" srcId="{DDFF2352-B60F-4CD6-BBC9-9F6156955CCD}" destId="{0ABA2039-E78D-4E32-BBE3-12AF998BA3FF}" srcOrd="0" destOrd="0" presId="urn:microsoft.com/office/officeart/2005/8/layout/chevron2"/>
    <dgm:cxn modelId="{4DE58DBF-F7DF-4EB8-9A29-6216AFAAABE9}" type="presParOf" srcId="{DDFF2352-B60F-4CD6-BBC9-9F6156955CCD}" destId="{47FCF2B7-4BFA-4850-8C47-6240C10306FC}" srcOrd="1" destOrd="0" presId="urn:microsoft.com/office/officeart/2005/8/layout/chevron2"/>
    <dgm:cxn modelId="{CECB4BFF-4BF1-4C95-8307-7CE2364CF607}" type="presParOf" srcId="{EB6ACEE4-1AAC-4FE1-9AD9-B746D6481D38}" destId="{7E9C48F3-7C10-4871-90D6-C2CCA7B3E8A6}" srcOrd="1" destOrd="0" presId="urn:microsoft.com/office/officeart/2005/8/layout/chevron2"/>
    <dgm:cxn modelId="{C586673A-570E-42D6-9940-3974A56579C5}" type="presParOf" srcId="{EB6ACEE4-1AAC-4FE1-9AD9-B746D6481D38}" destId="{706FE8E9-155C-40AB-BB23-E424E3B77FA1}" srcOrd="2" destOrd="0" presId="urn:microsoft.com/office/officeart/2005/8/layout/chevron2"/>
    <dgm:cxn modelId="{F837CD92-C539-495A-BE27-E6D83C3FE618}" type="presParOf" srcId="{706FE8E9-155C-40AB-BB23-E424E3B77FA1}" destId="{5E24E931-AA2C-4640-9E05-849F176FBAC3}" srcOrd="0" destOrd="0" presId="urn:microsoft.com/office/officeart/2005/8/layout/chevron2"/>
    <dgm:cxn modelId="{FF27F4D1-66BF-4387-9756-03A8C11A416B}" type="presParOf" srcId="{706FE8E9-155C-40AB-BB23-E424E3B77FA1}" destId="{81CF7247-3077-4DA6-94E5-1FE46E28D242}" srcOrd="1" destOrd="0" presId="urn:microsoft.com/office/officeart/2005/8/layout/chevron2"/>
    <dgm:cxn modelId="{B9FA698B-8DFE-42DD-8736-62776923FC74}" type="presParOf" srcId="{EB6ACEE4-1AAC-4FE1-9AD9-B746D6481D38}" destId="{D16EF572-789D-412D-B68D-00A022D06D55}" srcOrd="3" destOrd="0" presId="urn:microsoft.com/office/officeart/2005/8/layout/chevron2"/>
    <dgm:cxn modelId="{8189A26D-DE17-477B-AD9F-56DD7969C66C}" type="presParOf" srcId="{EB6ACEE4-1AAC-4FE1-9AD9-B746D6481D38}" destId="{8C45FBA9-E504-4479-8813-7BED2B3E2A17}" srcOrd="4" destOrd="0" presId="urn:microsoft.com/office/officeart/2005/8/layout/chevron2"/>
    <dgm:cxn modelId="{1C4F6E47-F601-4A9C-AC4A-C3414D2D2822}" type="presParOf" srcId="{8C45FBA9-E504-4479-8813-7BED2B3E2A17}" destId="{4F892CC8-B0FC-43CA-8AE3-EB5744C73305}" srcOrd="0" destOrd="0" presId="urn:microsoft.com/office/officeart/2005/8/layout/chevron2"/>
    <dgm:cxn modelId="{B07291F2-E6C8-4A3A-B531-53F325A5E9EC}" type="presParOf" srcId="{8C45FBA9-E504-4479-8813-7BED2B3E2A17}" destId="{C4B296F1-EFDD-4257-AF91-1D8DFDCA796F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6579549-2373-414A-978F-59F6ED1E9135}">
      <dsp:nvSpPr>
        <dsp:cNvPr id="0" name=""/>
        <dsp:cNvSpPr/>
      </dsp:nvSpPr>
      <dsp:spPr>
        <a:xfrm>
          <a:off x="0" y="345643"/>
          <a:ext cx="8229599" cy="121680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Когда животные и растения умирают, черви, грибы и бактерии разлагают их остатки в почве и образуют минеральные соли. Таким образом, цепочка замыкается</a:t>
          </a:r>
        </a:p>
      </dsp:txBody>
      <dsp:txXfrm>
        <a:off x="0" y="345643"/>
        <a:ext cx="8229599" cy="1216800"/>
      </dsp:txXfrm>
    </dsp:sp>
    <dsp:sp modelId="{15E6EE3F-9097-4D57-90AA-59FEBEA1F837}">
      <dsp:nvSpPr>
        <dsp:cNvPr id="0" name=""/>
        <dsp:cNvSpPr/>
      </dsp:nvSpPr>
      <dsp:spPr>
        <a:xfrm>
          <a:off x="0" y="1983939"/>
          <a:ext cx="8229599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7940" rIns="156464" bIns="2794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983939"/>
        <a:ext cx="8229599" cy="1076400"/>
      </dsp:txXfrm>
    </dsp:sp>
    <dsp:sp modelId="{326F013E-6123-423D-A341-00F22FAC0F33}">
      <dsp:nvSpPr>
        <dsp:cNvPr id="0" name=""/>
        <dsp:cNvSpPr/>
      </dsp:nvSpPr>
      <dsp:spPr>
        <a:xfrm>
          <a:off x="0" y="2518157"/>
          <a:ext cx="8229599" cy="1216800"/>
        </a:xfrm>
        <a:prstGeom prst="roundRect">
          <a:avLst/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Соединим крайние звенья у бумажной цепочки – получается круг. Пищевую цепь также можно соединить в круг</a:t>
          </a:r>
        </a:p>
      </dsp:txBody>
      <dsp:txXfrm>
        <a:off x="0" y="2518157"/>
        <a:ext cx="8229599" cy="1216800"/>
      </dsp:txXfrm>
    </dsp:sp>
    <dsp:sp modelId="{58533D15-63E2-4A49-89F9-60454F4D6AA9}">
      <dsp:nvSpPr>
        <dsp:cNvPr id="0" name=""/>
        <dsp:cNvSpPr/>
      </dsp:nvSpPr>
      <dsp:spPr>
        <a:xfrm>
          <a:off x="0" y="4277139"/>
          <a:ext cx="8229599" cy="10764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27940" rIns="156464" bIns="27940" numCol="1" spcCol="1270" anchor="t" anchorCtr="0">
          <a:noAutofit/>
        </a:bodyPr>
        <a:lstStyle/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9779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277139"/>
        <a:ext cx="8229599" cy="10764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BA2039-E78D-4E32-BBE3-12AF998BA3FF}">
      <dsp:nvSpPr>
        <dsp:cNvPr id="0" name=""/>
        <dsp:cNvSpPr/>
      </dsp:nvSpPr>
      <dsp:spPr>
        <a:xfrm rot="5400000">
          <a:off x="-324563" y="328640"/>
          <a:ext cx="2163756" cy="1514629"/>
        </a:xfrm>
        <a:prstGeom prst="chevron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761392"/>
        <a:ext cx="1514629" cy="649127"/>
      </dsp:txXfrm>
    </dsp:sp>
    <dsp:sp modelId="{47FCF2B7-4BFA-4850-8C47-6240C10306FC}">
      <dsp:nvSpPr>
        <dsp:cNvPr id="0" name=""/>
        <dsp:cNvSpPr/>
      </dsp:nvSpPr>
      <dsp:spPr>
        <a:xfrm rot="5400000">
          <a:off x="4168893" y="-2650187"/>
          <a:ext cx="1406441" cy="671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b="1" kern="1200" dirty="0">
              <a:latin typeface="Times New Roman" pitchFamily="18" charset="0"/>
              <a:cs typeface="Times New Roman" pitchFamily="18" charset="0"/>
            </a:rPr>
            <a:t>Растения </a:t>
          </a: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производят пищу и кислород для всего живого. Растения – </a:t>
          </a:r>
          <a:r>
            <a:rPr lang="ru-RU" sz="2500" b="1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производители</a:t>
          </a: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. </a:t>
          </a:r>
        </a:p>
      </dsp:txBody>
      <dsp:txXfrm rot="-5400000">
        <a:off x="1514629" y="72734"/>
        <a:ext cx="6646313" cy="1269127"/>
      </dsp:txXfrm>
    </dsp:sp>
    <dsp:sp modelId="{5E24E931-AA2C-4640-9E05-849F176FBAC3}">
      <dsp:nvSpPr>
        <dsp:cNvPr id="0" name=""/>
        <dsp:cNvSpPr/>
      </dsp:nvSpPr>
      <dsp:spPr>
        <a:xfrm rot="5400000">
          <a:off x="-324563" y="2303025"/>
          <a:ext cx="2163756" cy="1514629"/>
        </a:xfrm>
        <a:prstGeom prst="chevron">
          <a:avLst/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shade val="51000"/>
                <a:satMod val="130000"/>
              </a:schemeClr>
            </a:gs>
            <a:gs pos="80000">
              <a:schemeClr val="accent3">
                <a:hueOff val="5625132"/>
                <a:satOff val="-8440"/>
                <a:lumOff val="-1373"/>
                <a:alphaOff val="0"/>
                <a:shade val="93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735777"/>
        <a:ext cx="1514629" cy="649127"/>
      </dsp:txXfrm>
    </dsp:sp>
    <dsp:sp modelId="{81CF7247-3077-4DA6-94E5-1FE46E28D242}">
      <dsp:nvSpPr>
        <dsp:cNvPr id="0" name=""/>
        <dsp:cNvSpPr/>
      </dsp:nvSpPr>
      <dsp:spPr>
        <a:xfrm rot="5400000">
          <a:off x="4168893" y="-675802"/>
          <a:ext cx="1406441" cy="671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5625132"/>
              <a:satOff val="-8440"/>
              <a:lumOff val="-137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Животные поедают растения и других животных. Их называют </a:t>
          </a:r>
          <a:r>
            <a:rPr lang="ru-RU" sz="2500" b="1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потребителями</a:t>
          </a: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. Ведь они питаются готовой пищей.</a:t>
          </a:r>
        </a:p>
      </dsp:txBody>
      <dsp:txXfrm rot="-5400000">
        <a:off x="1514629" y="2047119"/>
        <a:ext cx="6646313" cy="1269127"/>
      </dsp:txXfrm>
    </dsp:sp>
    <dsp:sp modelId="{4F892CC8-B0FC-43CA-8AE3-EB5744C73305}">
      <dsp:nvSpPr>
        <dsp:cNvPr id="0" name=""/>
        <dsp:cNvSpPr/>
      </dsp:nvSpPr>
      <dsp:spPr>
        <a:xfrm rot="5400000">
          <a:off x="-324563" y="4277410"/>
          <a:ext cx="2163756" cy="1514629"/>
        </a:xfrm>
        <a:prstGeom prst="chevron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8575" tIns="28575" rIns="28575" bIns="28575" numCol="1" spcCol="1270" anchor="ctr" anchorCtr="0">
          <a:noAutofit/>
        </a:bodyPr>
        <a:lstStyle/>
        <a:p>
          <a:pPr marL="0" lvl="0" indent="0" algn="ctr" defTabSz="2000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4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4710162"/>
        <a:ext cx="1514629" cy="649127"/>
      </dsp:txXfrm>
    </dsp:sp>
    <dsp:sp modelId="{C4B296F1-EFDD-4257-AF91-1D8DFDCA796F}">
      <dsp:nvSpPr>
        <dsp:cNvPr id="0" name=""/>
        <dsp:cNvSpPr/>
      </dsp:nvSpPr>
      <dsp:spPr>
        <a:xfrm rot="5400000">
          <a:off x="4168893" y="1298582"/>
          <a:ext cx="1406441" cy="671497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0" tIns="15875" rIns="15875" bIns="15875" numCol="1" spcCol="1270" anchor="ctr" anchorCtr="0">
          <a:noAutofit/>
        </a:bodyPr>
        <a:lstStyle/>
        <a:p>
          <a:pPr marL="228600" lvl="1" indent="-228600" algn="l" defTabSz="11112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Грибы и бактерии называют </a:t>
          </a:r>
          <a:r>
            <a:rPr lang="ru-RU" sz="2500" b="1" kern="1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разрушителями</a:t>
          </a:r>
          <a:r>
            <a:rPr lang="ru-RU" sz="2500" i="1" kern="1200" dirty="0">
              <a:latin typeface="Times New Roman" pitchFamily="18" charset="0"/>
              <a:cs typeface="Times New Roman" pitchFamily="18" charset="0"/>
            </a:rPr>
            <a:t> – </a:t>
          </a:r>
          <a:r>
            <a:rPr lang="ru-RU" sz="2500" kern="1200" dirty="0">
              <a:latin typeface="Times New Roman" pitchFamily="18" charset="0"/>
              <a:cs typeface="Times New Roman" pitchFamily="18" charset="0"/>
            </a:rPr>
            <a:t>они разрушают остатки растений и животных и готовят пищу для растений</a:t>
          </a:r>
        </a:p>
      </dsp:txBody>
      <dsp:txXfrm rot="-5400000">
        <a:off x="1514629" y="4021504"/>
        <a:ext cx="6646313" cy="12691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5C6DD-E580-4453-A05E-E9A1112EFC22}" type="datetimeFigureOut">
              <a:rPr lang="ru-RU" smtClean="0"/>
              <a:pPr/>
              <a:t>04.11.2020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F91EC-FD49-4F7B-982B-5B44D42733A3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8682335" y="4073495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683568" y="1916832"/>
            <a:ext cx="7772400" cy="23762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ctr">
              <a:spcBef>
                <a:spcPct val="0"/>
              </a:spcBef>
            </a:pPr>
            <a:r>
              <a:rPr kumimoji="0" lang="ru-RU" sz="480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11. </a:t>
            </a:r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ПИЩЕВЫЕ ЦЕПИ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 dirty="0"/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одзаголовок 2"/>
          <p:cNvSpPr txBox="1">
            <a:spLocks/>
          </p:cNvSpPr>
          <p:nvPr/>
        </p:nvSpPr>
        <p:spPr>
          <a:xfrm>
            <a:off x="179512" y="332656"/>
            <a:ext cx="8640960" cy="648072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baseline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Демонстрационный</a:t>
            </a: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 материал к учебно-методическому пособию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b="0" i="0" u="none" strike="noStrike" kern="1200" cap="none" spc="0" normalizeH="0" dirty="0">
                <a:ln>
                  <a:noFill/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itchFamily="18" charset="0"/>
                <a:cs typeface="Times New Roman" pitchFamily="18" charset="0"/>
              </a:rPr>
              <a:t>для начальных классов средней школы “Экология окружающий среды”</a:t>
            </a:r>
            <a:endParaRPr kumimoji="0" lang="ru-RU" b="0" i="0" u="none" strike="noStrike" kern="1200" cap="none" spc="0" normalizeH="0" baseline="0" dirty="0">
              <a:ln>
                <a:noFill/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23928" y="404664"/>
            <a:ext cx="4968552" cy="6192688"/>
          </a:xfrm>
          <a:prstGeom prst="verticalScroll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В природе все живые существа связаны между собой в </a:t>
            </a:r>
            <a:r>
              <a:rPr lang="ru-RU" sz="25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цепи питания или пищевые цепи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ctr">
              <a:buNone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Звеньями пищевых цепей являются растения, животные и микробы (бактерии). </a:t>
            </a:r>
          </a:p>
          <a:p>
            <a:pPr marL="0" indent="0" algn="ctr">
              <a:buNone/>
            </a:pP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Разные организмы </a:t>
            </a:r>
            <a:r>
              <a:rPr lang="ru-RU" sz="2500" u="sng" dirty="0">
                <a:latin typeface="Times New Roman" pitchFamily="18" charset="0"/>
                <a:cs typeface="Times New Roman" pitchFamily="18" charset="0"/>
              </a:rPr>
              <a:t>играют свою роль в цепочке питания</a:t>
            </a:r>
            <a:r>
              <a:rPr lang="ru-RU" sz="2500" dirty="0">
                <a:latin typeface="Times New Roman" pitchFamily="18" charset="0"/>
                <a:cs typeface="Times New Roman" pitchFamily="18" charset="0"/>
              </a:rPr>
              <a:t>: например, растения, травоядные, всеядные животные, хищники.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323528" y="3284984"/>
            <a:ext cx="2771775" cy="3024336"/>
            <a:chOff x="539552" y="1916832"/>
            <a:chExt cx="2771775" cy="3024336"/>
          </a:xfrm>
        </p:grpSpPr>
        <p:pic>
          <p:nvPicPr>
            <p:cNvPr id="6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539552" y="1916832"/>
              <a:ext cx="2771775" cy="29908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</p:pic>
        <p:sp>
          <p:nvSpPr>
            <p:cNvPr id="7" name="TextBox 6"/>
            <p:cNvSpPr txBox="1"/>
            <p:nvPr/>
          </p:nvSpPr>
          <p:spPr>
            <a:xfrm>
              <a:off x="611560" y="4725724"/>
              <a:ext cx="1728192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US" sz="800" dirty="0">
                  <a:latin typeface="Times New Roman" pitchFamily="18" charset="0"/>
                  <a:cs typeface="Times New Roman" pitchFamily="18" charset="0"/>
                </a:rPr>
                <a:t>www.stihi.ru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4" name="Выноска-облако 3"/>
          <p:cNvSpPr/>
          <p:nvPr/>
        </p:nvSpPr>
        <p:spPr>
          <a:xfrm>
            <a:off x="755576" y="1951459"/>
            <a:ext cx="3384376" cy="1405533"/>
          </a:xfrm>
          <a:prstGeom prst="cloudCallout">
            <a:avLst>
              <a:gd name="adj1" fmla="val -38378"/>
              <a:gd name="adj2" fmla="val 85099"/>
            </a:avLst>
          </a:prstGeom>
          <a:ln>
            <a:solidFill>
              <a:srgbClr val="00B050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Это бумажная цепь, которая состоит из отдельных звеньев</a:t>
            </a:r>
          </a:p>
        </p:txBody>
      </p:sp>
      <p:pic>
        <p:nvPicPr>
          <p:cNvPr id="2050" name="Picture 2" descr="Новый рисунок (61)"/>
          <p:cNvPicPr>
            <a:picLocks noChangeAspect="1" noChangeArrowheads="1"/>
          </p:cNvPicPr>
          <p:nvPr/>
        </p:nvPicPr>
        <p:blipFill>
          <a:blip r:embed="rId3" cstate="print">
            <a:lum bright="20000" contrast="40000"/>
          </a:blip>
          <a:srcRect/>
          <a:stretch>
            <a:fillRect/>
          </a:stretch>
        </p:blipFill>
        <p:spPr bwMode="auto">
          <a:xfrm>
            <a:off x="1403648" y="548680"/>
            <a:ext cx="2292350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Представьте себе цепь, звенья которой – живые организмы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108012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kk-KZ" sz="2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Например, на лугу растет дерево, заяц поедает ветки дерева, вол</a:t>
            </a:r>
            <a:r>
              <a:rPr lang="ru-RU" sz="2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 </a:t>
            </a:r>
            <a:r>
              <a:rPr lang="kk-KZ" sz="2800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питается зайцами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683568" y="2780928"/>
            <a:ext cx="7560840" cy="2703600"/>
            <a:chOff x="683568" y="2780928"/>
            <a:chExt cx="7150451" cy="2347290"/>
          </a:xfrm>
        </p:grpSpPr>
        <p:pic>
          <p:nvPicPr>
            <p:cNvPr id="3074" name="Picture 2" descr="Новый рисунок (62)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83568" y="2780928"/>
              <a:ext cx="7150451" cy="22322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Box 4"/>
            <p:cNvSpPr txBox="1"/>
            <p:nvPr/>
          </p:nvSpPr>
          <p:spPr>
            <a:xfrm>
              <a:off x="4499992" y="4941168"/>
              <a:ext cx="3240360" cy="1870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ru-RU" sz="800" dirty="0"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latin typeface="Times New Roman" pitchFamily="18" charset="0"/>
                  <a:cs typeface="Times New Roman" pitchFamily="18" charset="0"/>
                </a:rPr>
                <a:t>festival.1september.ru</a:t>
              </a:r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Рассмотрите пример пищевой цепи, изображенный на рисунке</a:t>
            </a:r>
          </a:p>
        </p:txBody>
      </p:sp>
      <p:pic>
        <p:nvPicPr>
          <p:cNvPr id="4098" name="Picture 2" descr="https://otvet.imgsmail.ru/download/875d75a0612d5d8f6762b8d64220952b_i-1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700808"/>
            <a:ext cx="6984776" cy="47380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Соберите цепочку питания, соедините последовательные звенья цепи стрелками</a:t>
            </a:r>
          </a:p>
        </p:txBody>
      </p:sp>
      <p:pic>
        <p:nvPicPr>
          <p:cNvPr id="17410" name="Picture 2" descr="http://krasivie-kartinki.ru/images/multik_339_small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0452" y="1772816"/>
            <a:ext cx="2411353" cy="1800200"/>
          </a:xfrm>
          <a:prstGeom prst="rect">
            <a:avLst/>
          </a:prstGeom>
          <a:noFill/>
        </p:spPr>
      </p:pic>
      <p:pic>
        <p:nvPicPr>
          <p:cNvPr id="17412" name="Picture 4" descr="https://www.stihi.ru/pics/2013/11/27/203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1844824"/>
            <a:ext cx="2773639" cy="936104"/>
          </a:xfrm>
          <a:prstGeom prst="rect">
            <a:avLst/>
          </a:prstGeom>
          <a:noFill/>
        </p:spPr>
      </p:pic>
      <p:pic>
        <p:nvPicPr>
          <p:cNvPr id="17414" name="Picture 6" descr="волк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79912" y="4149080"/>
            <a:ext cx="2137420" cy="2137420"/>
          </a:xfrm>
          <a:prstGeom prst="rect">
            <a:avLst/>
          </a:prstGeom>
          <a:noFill/>
        </p:spPr>
      </p:pic>
      <p:pic>
        <p:nvPicPr>
          <p:cNvPr id="17418" name="Picture 10" descr="лягушка, клипарт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576" y="4293096"/>
            <a:ext cx="2109614" cy="2103587"/>
          </a:xfrm>
          <a:prstGeom prst="rect">
            <a:avLst/>
          </a:prstGeom>
          <a:noFill/>
        </p:spPr>
      </p:pic>
      <p:pic>
        <p:nvPicPr>
          <p:cNvPr id="17420" name="Picture 12" descr="http://ramki-photoshop.ru/oforml/3/priroda-25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2200" y="4221088"/>
            <a:ext cx="2304256" cy="1997022"/>
          </a:xfrm>
          <a:prstGeom prst="rect">
            <a:avLst/>
          </a:prstGeom>
          <a:noFill/>
        </p:spPr>
      </p:pic>
      <p:pic>
        <p:nvPicPr>
          <p:cNvPr id="17422" name="Picture 14" descr="?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851920" y="1700808"/>
            <a:ext cx="1524000" cy="18192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260648"/>
          <a:ext cx="8229600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8434" name="Picture 2" descr="http://e-science.ru/sites/default/files/upload_forums_files/2p/55.jpg"/>
          <p:cNvPicPr>
            <a:picLocks noChangeAspect="1" noChangeArrowheads="1"/>
          </p:cNvPicPr>
          <p:nvPr/>
        </p:nvPicPr>
        <p:blipFill>
          <a:blip r:embed="rId7" cstate="print"/>
          <a:srcRect t="85936" r="34481" b="4100"/>
          <a:stretch>
            <a:fillRect/>
          </a:stretch>
        </p:blipFill>
        <p:spPr bwMode="auto">
          <a:xfrm>
            <a:off x="1691680" y="1772816"/>
            <a:ext cx="5760640" cy="886252"/>
          </a:xfrm>
          <a:prstGeom prst="rect">
            <a:avLst/>
          </a:prstGeom>
          <a:noFill/>
        </p:spPr>
      </p:pic>
      <p:grpSp>
        <p:nvGrpSpPr>
          <p:cNvPr id="8" name="Группа 7"/>
          <p:cNvGrpSpPr/>
          <p:nvPr/>
        </p:nvGrpSpPr>
        <p:grpSpPr>
          <a:xfrm>
            <a:off x="1979712" y="4005064"/>
            <a:ext cx="4762500" cy="2663716"/>
            <a:chOff x="1979712" y="4005064"/>
            <a:chExt cx="4762500" cy="2663716"/>
          </a:xfrm>
        </p:grpSpPr>
        <p:pic>
          <p:nvPicPr>
            <p:cNvPr id="18436" name="Picture 4" descr="Новогоднюю поделку-гирлянду можно сделать какой угодно длины"/>
            <p:cNvPicPr>
              <a:picLocks noChangeAspect="1" noChangeArrowheads="1"/>
            </p:cNvPicPr>
            <p:nvPr/>
          </p:nvPicPr>
          <p:blipFill>
            <a:blip r:embed="rId8" cstate="print"/>
            <a:srcRect t="8715" b="11504"/>
            <a:stretch>
              <a:fillRect/>
            </a:stretch>
          </p:blipFill>
          <p:spPr bwMode="auto">
            <a:xfrm>
              <a:off x="1979712" y="4005064"/>
              <a:ext cx="4762500" cy="2636912"/>
            </a:xfrm>
            <a:prstGeom prst="rect">
              <a:avLst/>
            </a:prstGeom>
            <a:noFill/>
          </p:spPr>
        </p:pic>
        <p:sp>
          <p:nvSpPr>
            <p:cNvPr id="7" name="TextBox 6"/>
            <p:cNvSpPr txBox="1"/>
            <p:nvPr/>
          </p:nvSpPr>
          <p:spPr>
            <a:xfrm>
              <a:off x="1979712" y="6453336"/>
              <a:ext cx="2160240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Фото: </a:t>
              </a:r>
              <a:r>
                <a:rPr lang="en-GB" sz="800" dirty="0">
                  <a:solidFill>
                    <a:schemeClr val="bg1"/>
                  </a:solidFill>
                  <a:latin typeface="Times New Roman" pitchFamily="18" charset="0"/>
                  <a:cs typeface="Times New Roman" pitchFamily="18" charset="0"/>
                </a:rPr>
                <a:t>http://englishlittle.ru</a:t>
              </a:r>
              <a:endParaRPr lang="ru-RU" sz="8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404664"/>
          <a:ext cx="8229600" cy="6120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Autofit/>
          </a:bodyPr>
          <a:lstStyle/>
          <a:p>
            <a:r>
              <a:rPr lang="ru-RU" sz="33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Подумайте и напишите: что может произойти в природе, если исчезнет одно из звеньев в цепи питания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323528" y="2147272"/>
          <a:ext cx="8496944" cy="4450080"/>
        </p:xfrm>
        <a:graphic>
          <a:graphicData uri="http://schemas.openxmlformats.org/drawingml/2006/table">
            <a:tbl>
              <a:tblPr firstRow="1" bandRow="1">
                <a:tableStyleId>{C083E6E3-FA7D-4D7B-A595-EF9225AFEA82}</a:tableStyleId>
              </a:tblPr>
              <a:tblGrid>
                <a:gridCol w="84969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850106"/>
          </a:xfrm>
        </p:spPr>
        <p:txBody>
          <a:bodyPr>
            <a:normAutofit/>
          </a:bodyPr>
          <a:lstStyle/>
          <a:p>
            <a:r>
              <a:rPr lang="ru-RU" sz="33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Нарушение пищевой цепи</a:t>
            </a: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51520" y="1140362"/>
            <a:ext cx="8568952" cy="953453"/>
          </a:xfrm>
          <a:prstGeom prst="wedgeRoundRectCallout">
            <a:avLst>
              <a:gd name="adj1" fmla="val 212"/>
              <a:gd name="adj2" fmla="val -77360"/>
              <a:gd name="adj3" fmla="val 16667"/>
            </a:avLst>
          </a:prstGeom>
          <a:noFill/>
          <a:ln w="28575">
            <a:solidFill>
              <a:srgbClr val="FF0000"/>
            </a:solidFill>
            <a:prstDash val="lgDash"/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Если из бумажного круга убрать одно звено – круг разорвется</a:t>
            </a:r>
            <a:endParaRPr kumimoji="0" lang="ru-RU" sz="2500" b="0" i="0" u="none" strike="noStrike" cap="none" normalizeH="0" baseline="0" dirty="0">
              <a:ln>
                <a:noFill/>
              </a:ln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2483768" y="2780928"/>
          <a:ext cx="6336704" cy="3528392"/>
        </p:xfrm>
        <a:graphic>
          <a:graphicData uri="http://schemas.openxmlformats.org/drawingml/2006/table">
            <a:tbl>
              <a:tblPr>
                <a:tableStyleId>{8A107856-5554-42FB-B03E-39F5DBC370BA}</a:tableStyleId>
              </a:tblPr>
              <a:tblGrid>
                <a:gridCol w="21367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999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52839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  <a:cs typeface="Times New Roman" pitchFamily="18" charset="0"/>
                        </a:rPr>
                        <a:t>В природе цепочки питания также могут разрываться</a:t>
                      </a:r>
                      <a:endParaRPr lang="ru-RU" sz="25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2500" dirty="0">
                          <a:latin typeface="Times New Roman" pitchFamily="18" charset="0"/>
                          <a:cs typeface="Times New Roman" pitchFamily="18" charset="0"/>
                        </a:rPr>
                        <a:t>Рассмотрим пример – исчезновение волка – санитара леса и степи. В результате могут расплодиться джейраны, зайцы, будет съедена вся трава, начнется голод среди травоядных животных.</a:t>
                      </a:r>
                      <a:endParaRPr lang="ru-RU" sz="25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6" name="Picture 6" descr="волк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523828"/>
            <a:ext cx="2137420" cy="21374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3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spcBef>
                <a:spcPct val="0"/>
              </a:spcBef>
              <a:buNone/>
            </a:pPr>
            <a:r>
              <a:rPr lang="ru-RU" sz="3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Домашнее задание: </a:t>
            </a:r>
          </a:p>
          <a:p>
            <a:pPr marL="0" indent="0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Придумайте и нарисуйте пример пищевой цепи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325</Words>
  <Application>Microsoft Office PowerPoint</Application>
  <PresentationFormat>Экран (4:3)</PresentationFormat>
  <Paragraphs>29</Paragraphs>
  <Slides>10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Kunstler Script</vt:lpstr>
      <vt:lpstr>Times New Roman</vt:lpstr>
      <vt:lpstr>Тема Office</vt:lpstr>
      <vt:lpstr>CorelDRAW</vt:lpstr>
      <vt:lpstr>Презентация PowerPoint</vt:lpstr>
      <vt:lpstr>Презентация PowerPoint</vt:lpstr>
      <vt:lpstr>Представьте себе цепь, звенья которой – живые организмы</vt:lpstr>
      <vt:lpstr>Рассмотрите пример пищевой цепи, изображенный на рисунке</vt:lpstr>
      <vt:lpstr>Соберите цепочку питания, соедините последовательные звенья цепи стрелками</vt:lpstr>
      <vt:lpstr>Презентация PowerPoint</vt:lpstr>
      <vt:lpstr>Презентация PowerPoint</vt:lpstr>
      <vt:lpstr>Подумайте и напишите: что может произойти в природе, если исчезнет одно из звеньев в цепи питания</vt:lpstr>
      <vt:lpstr>Нарушение пищевой цепи</vt:lpstr>
      <vt:lpstr>Презентация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Асема</dc:creator>
  <cp:lastModifiedBy>Пользователь</cp:lastModifiedBy>
  <cp:revision>15</cp:revision>
  <dcterms:created xsi:type="dcterms:W3CDTF">2016-02-29T09:02:31Z</dcterms:created>
  <dcterms:modified xsi:type="dcterms:W3CDTF">2020-11-04T05:05:13Z</dcterms:modified>
</cp:coreProperties>
</file>