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5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F17D72-A33C-4F95-A509-635053192A4D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FEF77E3-B25F-44C1-A960-E6A02EF98AF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Почва – это верхний плодородный слой земли, образуется за сотни и тысячи лет </a:t>
          </a:r>
        </a:p>
      </dgm:t>
    </dgm:pt>
    <dgm:pt modelId="{D989F62F-743B-473A-AA74-499870A9FF13}" type="parTrans" cxnId="{60E7B37F-EA4A-4AF6-BFB9-EB611D64BB2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0FCB009-89AD-41A4-A15A-EA944231E981}" type="sibTrans" cxnId="{60E7B37F-EA4A-4AF6-BFB9-EB611D64BB2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011C755-C3FC-4C35-AC17-20F944A21B2D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Толщина почвы бывает разной, от нескольких сантиметров до нескольких метров. В пустынях, в Антарктиде нет почвы</a:t>
          </a:r>
        </a:p>
      </dgm:t>
    </dgm:pt>
    <dgm:pt modelId="{11B222BF-E2DF-45CF-ADF3-C95DA1A4FAC4}" type="parTrans" cxnId="{51835C0E-84B1-4076-BF2B-0FC154B67C1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340FFD1-DAEB-4A04-ACE5-08BDD0304BF2}" type="sibTrans" cxnId="{51835C0E-84B1-4076-BF2B-0FC154B67C1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D026768-531C-4EE0-970E-B6718EC56ED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Самое главное свойство почвы – </a:t>
          </a:r>
          <a:r>
            <a:rPr lang="ru-RU" i="1" dirty="0">
              <a:latin typeface="Times New Roman" pitchFamily="18" charset="0"/>
              <a:cs typeface="Times New Roman" pitchFamily="18" charset="0"/>
            </a:rPr>
            <a:t>плодородие – 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способность обеспечивать урожай растений</a:t>
          </a:r>
        </a:p>
      </dgm:t>
    </dgm:pt>
    <dgm:pt modelId="{9F8DC1FB-B38E-41E8-9D83-CAA977562079}" type="parTrans" cxnId="{F9419017-5A42-4714-AC7A-13E12390426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614FA2F-7BC5-4E16-BCD6-7B1BF1CCC987}" type="sibTrans" cxnId="{F9419017-5A42-4714-AC7A-13E12390426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E50B938-3E6B-4F6D-9955-96EFC1382D43}" type="pres">
      <dgm:prSet presAssocID="{65F17D72-A33C-4F95-A509-635053192A4D}" presName="linear" presStyleCnt="0">
        <dgm:presLayoutVars>
          <dgm:animLvl val="lvl"/>
          <dgm:resizeHandles val="exact"/>
        </dgm:presLayoutVars>
      </dgm:prSet>
      <dgm:spPr/>
    </dgm:pt>
    <dgm:pt modelId="{523AE59D-EE1A-4694-8486-A9F8B8369E86}" type="pres">
      <dgm:prSet presAssocID="{6FEF77E3-B25F-44C1-A960-E6A02EF98AFA}" presName="parentText" presStyleLbl="node1" presStyleIdx="0" presStyleCnt="3" custScaleX="63252" custLinFactNeighborX="-25374">
        <dgm:presLayoutVars>
          <dgm:chMax val="0"/>
          <dgm:bulletEnabled val="1"/>
        </dgm:presLayoutVars>
      </dgm:prSet>
      <dgm:spPr/>
    </dgm:pt>
    <dgm:pt modelId="{3A4CBA49-8CDE-4ED1-A3A2-80C43C2473FD}" type="pres">
      <dgm:prSet presAssocID="{00FCB009-89AD-41A4-A15A-EA944231E981}" presName="spacer" presStyleCnt="0"/>
      <dgm:spPr/>
    </dgm:pt>
    <dgm:pt modelId="{BBC0F1C0-8BDC-4FB8-B7AE-4B64109497AC}" type="pres">
      <dgm:prSet presAssocID="{6011C755-C3FC-4C35-AC17-20F944A21B2D}" presName="parentText" presStyleLbl="node1" presStyleIdx="1" presStyleCnt="3" custScaleX="68249" custLinFactNeighborX="15750">
        <dgm:presLayoutVars>
          <dgm:chMax val="0"/>
          <dgm:bulletEnabled val="1"/>
        </dgm:presLayoutVars>
      </dgm:prSet>
      <dgm:spPr/>
    </dgm:pt>
    <dgm:pt modelId="{C6304D80-42E9-416F-8839-03BCD842DC1B}" type="pres">
      <dgm:prSet presAssocID="{A340FFD1-DAEB-4A04-ACE5-08BDD0304BF2}" presName="spacer" presStyleCnt="0"/>
      <dgm:spPr/>
    </dgm:pt>
    <dgm:pt modelId="{36E0AA6F-6E1F-4331-A4E5-BEEBAC213C8C}" type="pres">
      <dgm:prSet presAssocID="{8D026768-531C-4EE0-970E-B6718EC56EDC}" presName="parentText" presStyleLbl="node1" presStyleIdx="2" presStyleCnt="3" custScaleX="61249" custLinFactNeighborX="-19250">
        <dgm:presLayoutVars>
          <dgm:chMax val="0"/>
          <dgm:bulletEnabled val="1"/>
        </dgm:presLayoutVars>
      </dgm:prSet>
      <dgm:spPr/>
    </dgm:pt>
  </dgm:ptLst>
  <dgm:cxnLst>
    <dgm:cxn modelId="{51835C0E-84B1-4076-BF2B-0FC154B67C1D}" srcId="{65F17D72-A33C-4F95-A509-635053192A4D}" destId="{6011C755-C3FC-4C35-AC17-20F944A21B2D}" srcOrd="1" destOrd="0" parTransId="{11B222BF-E2DF-45CF-ADF3-C95DA1A4FAC4}" sibTransId="{A340FFD1-DAEB-4A04-ACE5-08BDD0304BF2}"/>
    <dgm:cxn modelId="{F9419017-5A42-4714-AC7A-13E123904265}" srcId="{65F17D72-A33C-4F95-A509-635053192A4D}" destId="{8D026768-531C-4EE0-970E-B6718EC56EDC}" srcOrd="2" destOrd="0" parTransId="{9F8DC1FB-B38E-41E8-9D83-CAA977562079}" sibTransId="{3614FA2F-7BC5-4E16-BCD6-7B1BF1CCC987}"/>
    <dgm:cxn modelId="{404BF236-A03A-42ED-8AB2-2D2F22AA54B6}" type="presOf" srcId="{6FEF77E3-B25F-44C1-A960-E6A02EF98AFA}" destId="{523AE59D-EE1A-4694-8486-A9F8B8369E86}" srcOrd="0" destOrd="0" presId="urn:microsoft.com/office/officeart/2005/8/layout/vList2"/>
    <dgm:cxn modelId="{DFDFAE72-F252-465A-98DE-0C95296BBA98}" type="presOf" srcId="{6011C755-C3FC-4C35-AC17-20F944A21B2D}" destId="{BBC0F1C0-8BDC-4FB8-B7AE-4B64109497AC}" srcOrd="0" destOrd="0" presId="urn:microsoft.com/office/officeart/2005/8/layout/vList2"/>
    <dgm:cxn modelId="{60E7B37F-EA4A-4AF6-BFB9-EB611D64BB2F}" srcId="{65F17D72-A33C-4F95-A509-635053192A4D}" destId="{6FEF77E3-B25F-44C1-A960-E6A02EF98AFA}" srcOrd="0" destOrd="0" parTransId="{D989F62F-743B-473A-AA74-499870A9FF13}" sibTransId="{00FCB009-89AD-41A4-A15A-EA944231E981}"/>
    <dgm:cxn modelId="{07950CC3-3F81-4887-BA53-E9596E13C750}" type="presOf" srcId="{65F17D72-A33C-4F95-A509-635053192A4D}" destId="{6E50B938-3E6B-4F6D-9955-96EFC1382D43}" srcOrd="0" destOrd="0" presId="urn:microsoft.com/office/officeart/2005/8/layout/vList2"/>
    <dgm:cxn modelId="{9E670AFA-51F5-4365-83AE-0D4C388533AC}" type="presOf" srcId="{8D026768-531C-4EE0-970E-B6718EC56EDC}" destId="{36E0AA6F-6E1F-4331-A4E5-BEEBAC213C8C}" srcOrd="0" destOrd="0" presId="urn:microsoft.com/office/officeart/2005/8/layout/vList2"/>
    <dgm:cxn modelId="{20C88930-1C7D-4A9B-935C-1D7CCF1AF913}" type="presParOf" srcId="{6E50B938-3E6B-4F6D-9955-96EFC1382D43}" destId="{523AE59D-EE1A-4694-8486-A9F8B8369E86}" srcOrd="0" destOrd="0" presId="urn:microsoft.com/office/officeart/2005/8/layout/vList2"/>
    <dgm:cxn modelId="{68DAE83E-B436-4BA7-80C3-093A99B4F288}" type="presParOf" srcId="{6E50B938-3E6B-4F6D-9955-96EFC1382D43}" destId="{3A4CBA49-8CDE-4ED1-A3A2-80C43C2473FD}" srcOrd="1" destOrd="0" presId="urn:microsoft.com/office/officeart/2005/8/layout/vList2"/>
    <dgm:cxn modelId="{C823FE39-AF3E-47FC-B15C-D1CF348FDE26}" type="presParOf" srcId="{6E50B938-3E6B-4F6D-9955-96EFC1382D43}" destId="{BBC0F1C0-8BDC-4FB8-B7AE-4B64109497AC}" srcOrd="2" destOrd="0" presId="urn:microsoft.com/office/officeart/2005/8/layout/vList2"/>
    <dgm:cxn modelId="{E2824A1B-C03A-4ED5-AB20-C40D48089976}" type="presParOf" srcId="{6E50B938-3E6B-4F6D-9955-96EFC1382D43}" destId="{C6304D80-42E9-416F-8839-03BCD842DC1B}" srcOrd="3" destOrd="0" presId="urn:microsoft.com/office/officeart/2005/8/layout/vList2"/>
    <dgm:cxn modelId="{2565438E-9B26-4AB1-83D2-6A238B0BA5A8}" type="presParOf" srcId="{6E50B938-3E6B-4F6D-9955-96EFC1382D43}" destId="{36E0AA6F-6E1F-4331-A4E5-BEEBAC213C8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109F6C-949A-4503-A8E7-893DC360130E}" type="doc">
      <dgm:prSet loTypeId="urn:microsoft.com/office/officeart/2005/8/layout/chevron2" loCatId="process" qsTypeId="urn:microsoft.com/office/officeart/2005/8/quickstyle/simple3" qsCatId="simple" csTypeId="urn:microsoft.com/office/officeart/2005/8/colors/accent6_4" csCatId="accent6" phldr="1"/>
      <dgm:spPr/>
      <dgm:t>
        <a:bodyPr/>
        <a:lstStyle/>
        <a:p>
          <a:endParaRPr lang="ru-RU"/>
        </a:p>
      </dgm:t>
    </dgm:pt>
    <dgm:pt modelId="{366C4357-A6B6-4370-B034-1A98988D00E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Почва играет особую роль в жизни нашей планеты, она – переходное звено от неживого к живому</a:t>
          </a:r>
        </a:p>
      </dgm:t>
    </dgm:pt>
    <dgm:pt modelId="{E331945C-E6AC-4CB2-9CED-A0B631CDF57C}" type="parTrans" cxnId="{266E562D-C0ED-4EE3-8482-FE437B003C1A}">
      <dgm:prSet/>
      <dgm:spPr/>
      <dgm:t>
        <a:bodyPr/>
        <a:lstStyle/>
        <a:p>
          <a:endParaRPr lang="ru-RU"/>
        </a:p>
      </dgm:t>
    </dgm:pt>
    <dgm:pt modelId="{B9A18F05-0F60-4735-AA2C-1073C2567D7A}" type="sibTrans" cxnId="{266E562D-C0ED-4EE3-8482-FE437B003C1A}">
      <dgm:prSet/>
      <dgm:spPr/>
      <dgm:t>
        <a:bodyPr/>
        <a:lstStyle/>
        <a:p>
          <a:endParaRPr lang="ru-RU"/>
        </a:p>
      </dgm:t>
    </dgm:pt>
    <dgm:pt modelId="{64614549-0D32-4EAC-9583-4B916B2C4AA6}">
      <dgm:prSet/>
      <dgm:spPr/>
      <dgm:t>
        <a:bodyPr/>
        <a:lstStyle/>
        <a:p>
          <a:pPr rtl="0"/>
          <a:endParaRPr lang="ru-RU" dirty="0"/>
        </a:p>
      </dgm:t>
    </dgm:pt>
    <dgm:pt modelId="{5664654F-BB0E-477E-B3E2-EFCA60BBFA38}" type="parTrans" cxnId="{87FC15D3-BDD9-41BE-9A8C-BAA4E99C7408}">
      <dgm:prSet/>
      <dgm:spPr/>
      <dgm:t>
        <a:bodyPr/>
        <a:lstStyle/>
        <a:p>
          <a:endParaRPr lang="ru-RU"/>
        </a:p>
      </dgm:t>
    </dgm:pt>
    <dgm:pt modelId="{60FDB7C5-7BC5-4493-BBE6-EA369E977FBD}" type="sibTrans" cxnId="{87FC15D3-BDD9-41BE-9A8C-BAA4E99C7408}">
      <dgm:prSet/>
      <dgm:spPr/>
      <dgm:t>
        <a:bodyPr/>
        <a:lstStyle/>
        <a:p>
          <a:endParaRPr lang="ru-RU"/>
        </a:p>
      </dgm:t>
    </dgm:pt>
    <dgm:pt modelId="{00E7CC0F-1632-4AC4-A06B-9668F089355F}" type="pres">
      <dgm:prSet presAssocID="{EB109F6C-949A-4503-A8E7-893DC360130E}" presName="linearFlow" presStyleCnt="0">
        <dgm:presLayoutVars>
          <dgm:dir/>
          <dgm:animLvl val="lvl"/>
          <dgm:resizeHandles val="exact"/>
        </dgm:presLayoutVars>
      </dgm:prSet>
      <dgm:spPr/>
    </dgm:pt>
    <dgm:pt modelId="{771B271F-4AF9-46B0-981C-1AFD736574F1}" type="pres">
      <dgm:prSet presAssocID="{64614549-0D32-4EAC-9583-4B916B2C4AA6}" presName="composite" presStyleCnt="0"/>
      <dgm:spPr/>
    </dgm:pt>
    <dgm:pt modelId="{F1550AD6-2866-44F7-987C-22A1D8EE8FB8}" type="pres">
      <dgm:prSet presAssocID="{64614549-0D32-4EAC-9583-4B916B2C4AA6}" presName="parentText" presStyleLbl="alignNode1" presStyleIdx="0" presStyleCnt="1">
        <dgm:presLayoutVars>
          <dgm:chMax val="1"/>
          <dgm:bulletEnabled val="1"/>
        </dgm:presLayoutVars>
      </dgm:prSet>
      <dgm:spPr/>
    </dgm:pt>
    <dgm:pt modelId="{5727B531-9017-4863-9FA9-2AE2581A0ACA}" type="pres">
      <dgm:prSet presAssocID="{64614549-0D32-4EAC-9583-4B916B2C4AA6}" presName="descendantText" presStyleLbl="alignAcc1" presStyleIdx="0" presStyleCnt="1">
        <dgm:presLayoutVars>
          <dgm:bulletEnabled val="1"/>
        </dgm:presLayoutVars>
      </dgm:prSet>
      <dgm:spPr/>
    </dgm:pt>
  </dgm:ptLst>
  <dgm:cxnLst>
    <dgm:cxn modelId="{6611920F-1D3E-4F32-9250-81577EE25CAA}" type="presOf" srcId="{EB109F6C-949A-4503-A8E7-893DC360130E}" destId="{00E7CC0F-1632-4AC4-A06B-9668F089355F}" srcOrd="0" destOrd="0" presId="urn:microsoft.com/office/officeart/2005/8/layout/chevron2"/>
    <dgm:cxn modelId="{266E562D-C0ED-4EE3-8482-FE437B003C1A}" srcId="{64614549-0D32-4EAC-9583-4B916B2C4AA6}" destId="{366C4357-A6B6-4370-B034-1A98988D00E6}" srcOrd="0" destOrd="0" parTransId="{E331945C-E6AC-4CB2-9CED-A0B631CDF57C}" sibTransId="{B9A18F05-0F60-4735-AA2C-1073C2567D7A}"/>
    <dgm:cxn modelId="{FF6ED965-05B4-4CDB-ABFD-F66AA2C20457}" type="presOf" srcId="{64614549-0D32-4EAC-9583-4B916B2C4AA6}" destId="{F1550AD6-2866-44F7-987C-22A1D8EE8FB8}" srcOrd="0" destOrd="0" presId="urn:microsoft.com/office/officeart/2005/8/layout/chevron2"/>
    <dgm:cxn modelId="{87FC15D3-BDD9-41BE-9A8C-BAA4E99C7408}" srcId="{EB109F6C-949A-4503-A8E7-893DC360130E}" destId="{64614549-0D32-4EAC-9583-4B916B2C4AA6}" srcOrd="0" destOrd="0" parTransId="{5664654F-BB0E-477E-B3E2-EFCA60BBFA38}" sibTransId="{60FDB7C5-7BC5-4493-BBE6-EA369E977FBD}"/>
    <dgm:cxn modelId="{15E249EB-8D2B-49C6-AA17-6E41710CB538}" type="presOf" srcId="{366C4357-A6B6-4370-B034-1A98988D00E6}" destId="{5727B531-9017-4863-9FA9-2AE2581A0ACA}" srcOrd="0" destOrd="0" presId="urn:microsoft.com/office/officeart/2005/8/layout/chevron2"/>
    <dgm:cxn modelId="{277887F2-861A-4E57-82D7-32B26122279A}" type="presParOf" srcId="{00E7CC0F-1632-4AC4-A06B-9668F089355F}" destId="{771B271F-4AF9-46B0-981C-1AFD736574F1}" srcOrd="0" destOrd="0" presId="urn:microsoft.com/office/officeart/2005/8/layout/chevron2"/>
    <dgm:cxn modelId="{9FAFC3D8-FD5A-40B5-86DC-8BB614ABA812}" type="presParOf" srcId="{771B271F-4AF9-46B0-981C-1AFD736574F1}" destId="{F1550AD6-2866-44F7-987C-22A1D8EE8FB8}" srcOrd="0" destOrd="0" presId="urn:microsoft.com/office/officeart/2005/8/layout/chevron2"/>
    <dgm:cxn modelId="{415AA43F-36F5-4602-8771-67F8E83CCF38}" type="presParOf" srcId="{771B271F-4AF9-46B0-981C-1AFD736574F1}" destId="{5727B531-9017-4863-9FA9-2AE2581A0AC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0F7001E-06EB-4250-BD52-66773D8F10C6}" type="doc">
      <dgm:prSet loTypeId="urn:microsoft.com/office/officeart/2005/8/layout/venn1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FD9A25D-D84B-4942-AB8F-DB870E2F3C8B}">
      <dgm:prSet custT="1"/>
      <dgm:spPr/>
      <dgm:t>
        <a:bodyPr/>
        <a:lstStyle/>
        <a:p>
          <a:pPr algn="ctr" rtl="0"/>
          <a:r>
            <a:rPr lang="ru-RU" sz="1800" dirty="0">
              <a:latin typeface="Times New Roman" pitchFamily="18" charset="0"/>
              <a:cs typeface="Times New Roman" pitchFamily="18" charset="0"/>
            </a:rPr>
            <a:t>Рост городов требует  новых земельных участков для строительства домов, предприятий, дорог. При этом нарушаются огромные участки плодородной земли</a:t>
          </a:r>
        </a:p>
      </dgm:t>
    </dgm:pt>
    <dgm:pt modelId="{6499AD2B-2314-451A-A86A-D348DCA15586}" type="parTrans" cxnId="{55B3676A-FE76-4320-A6B3-B0CB31002026}">
      <dgm:prSet/>
      <dgm:spPr/>
      <dgm:t>
        <a:bodyPr/>
        <a:lstStyle/>
        <a:p>
          <a:pPr algn="ctr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3A9C19C2-BE12-433B-B937-D8C5CE193527}" type="sibTrans" cxnId="{55B3676A-FE76-4320-A6B3-B0CB31002026}">
      <dgm:prSet/>
      <dgm:spPr/>
      <dgm:t>
        <a:bodyPr/>
        <a:lstStyle/>
        <a:p>
          <a:pPr algn="ctr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643EE3D2-94B0-4DF9-8851-EB928110F651}">
      <dgm:prSet custT="1"/>
      <dgm:spPr/>
      <dgm:t>
        <a:bodyPr/>
        <a:lstStyle/>
        <a:p>
          <a:pPr algn="ctr" rtl="0"/>
          <a:r>
            <a:rPr lang="ru-RU" sz="1800" dirty="0">
              <a:latin typeface="Times New Roman" pitchFamily="18" charset="0"/>
              <a:cs typeface="Times New Roman" pitchFamily="18" charset="0"/>
            </a:rPr>
            <a:t>При разработке полезных ископаемых на поверхность земли выбрасывается много отходов и пыли, образуются глубокие карьеры. При этом уничтожается плодородный слой почвы и растущие на нем растения</a:t>
          </a:r>
        </a:p>
      </dgm:t>
    </dgm:pt>
    <dgm:pt modelId="{C56FB937-5076-43BC-86D2-B29C8DC74633}" type="parTrans" cxnId="{B349C25C-18AE-41AE-ABF1-F7C1157217B5}">
      <dgm:prSet/>
      <dgm:spPr/>
      <dgm:t>
        <a:bodyPr/>
        <a:lstStyle/>
        <a:p>
          <a:pPr algn="ctr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F633D55A-EBBA-40FA-A032-9D4F6E95EC95}" type="sibTrans" cxnId="{B349C25C-18AE-41AE-ABF1-F7C1157217B5}">
      <dgm:prSet/>
      <dgm:spPr/>
      <dgm:t>
        <a:bodyPr/>
        <a:lstStyle/>
        <a:p>
          <a:pPr algn="ctr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12A45683-AA84-4078-8B59-441FD1C3CD31}">
      <dgm:prSet custT="1"/>
      <dgm:spPr/>
      <dgm:t>
        <a:bodyPr/>
        <a:lstStyle/>
        <a:p>
          <a:pPr algn="ctr" rtl="0"/>
          <a:r>
            <a:rPr lang="ru-RU" sz="1800" dirty="0">
              <a:latin typeface="Times New Roman" pitchFamily="18" charset="0"/>
              <a:cs typeface="Times New Roman" pitchFamily="18" charset="0"/>
            </a:rPr>
            <a:t>Растут города, растут и горы мусора. Часто мусор сжигают, и тогда ядовитый дым и черные хлопья сажи отравляют воздух и почву на сотни метров вокруг</a:t>
          </a:r>
        </a:p>
      </dgm:t>
    </dgm:pt>
    <dgm:pt modelId="{23CD8D5F-923A-4361-9DE6-AFEB8E3218EE}" type="parTrans" cxnId="{E7E19A6E-B5D6-4546-8B53-2E5221517C53}">
      <dgm:prSet/>
      <dgm:spPr/>
      <dgm:t>
        <a:bodyPr/>
        <a:lstStyle/>
        <a:p>
          <a:pPr algn="ctr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AA220F26-6744-4EBE-B556-65155324FBE2}" type="sibTrans" cxnId="{E7E19A6E-B5D6-4546-8B53-2E5221517C53}">
      <dgm:prSet/>
      <dgm:spPr/>
      <dgm:t>
        <a:bodyPr/>
        <a:lstStyle/>
        <a:p>
          <a:pPr algn="ctr"/>
          <a:endParaRPr lang="ru-RU" sz="1800">
            <a:latin typeface="Times New Roman" pitchFamily="18" charset="0"/>
            <a:cs typeface="Times New Roman" pitchFamily="18" charset="0"/>
          </a:endParaRPr>
        </a:p>
      </dgm:t>
    </dgm:pt>
    <dgm:pt modelId="{4EE4B96D-7F37-4232-BB15-0FB01FBC3F58}" type="pres">
      <dgm:prSet presAssocID="{E0F7001E-06EB-4250-BD52-66773D8F10C6}" presName="compositeShape" presStyleCnt="0">
        <dgm:presLayoutVars>
          <dgm:chMax val="7"/>
          <dgm:dir/>
          <dgm:resizeHandles val="exact"/>
        </dgm:presLayoutVars>
      </dgm:prSet>
      <dgm:spPr/>
    </dgm:pt>
    <dgm:pt modelId="{D0CA2EB6-8E5D-47AD-A727-76802DBED45D}" type="pres">
      <dgm:prSet presAssocID="{FFD9A25D-D84B-4942-AB8F-DB870E2F3C8B}" presName="circ1" presStyleLbl="vennNode1" presStyleIdx="0" presStyleCnt="3" custScaleX="157880"/>
      <dgm:spPr/>
    </dgm:pt>
    <dgm:pt modelId="{7F78F182-CC74-49E8-A22E-53CA4978EA00}" type="pres">
      <dgm:prSet presAssocID="{FFD9A25D-D84B-4942-AB8F-DB870E2F3C8B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64E30052-B4EE-4C51-A44A-4262E093857E}" type="pres">
      <dgm:prSet presAssocID="{643EE3D2-94B0-4DF9-8851-EB928110F651}" presName="circ2" presStyleLbl="vennNode1" presStyleIdx="1" presStyleCnt="3" custScaleX="157880" custLinFactNeighborX="25822"/>
      <dgm:spPr/>
    </dgm:pt>
    <dgm:pt modelId="{DE34D74A-D6D7-4859-92A8-5FD8A436FEDC}" type="pres">
      <dgm:prSet presAssocID="{643EE3D2-94B0-4DF9-8851-EB928110F65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48118D13-6780-4E9F-B2F0-CF399037B818}" type="pres">
      <dgm:prSet presAssocID="{12A45683-AA84-4078-8B59-441FD1C3CD31}" presName="circ3" presStyleLbl="vennNode1" presStyleIdx="2" presStyleCnt="3" custScaleX="157880" custLinFactNeighborX="-25822"/>
      <dgm:spPr/>
    </dgm:pt>
    <dgm:pt modelId="{746F584F-4F68-44EE-B14D-4EA02B3E0015}" type="pres">
      <dgm:prSet presAssocID="{12A45683-AA84-4078-8B59-441FD1C3CD3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CD88A100-4345-475A-B21F-5F34CAA47CF7}" type="presOf" srcId="{FFD9A25D-D84B-4942-AB8F-DB870E2F3C8B}" destId="{D0CA2EB6-8E5D-47AD-A727-76802DBED45D}" srcOrd="0" destOrd="0" presId="urn:microsoft.com/office/officeart/2005/8/layout/venn1"/>
    <dgm:cxn modelId="{AD3EEE2E-B26D-4A16-B081-1048A51389BD}" type="presOf" srcId="{643EE3D2-94B0-4DF9-8851-EB928110F651}" destId="{DE34D74A-D6D7-4859-92A8-5FD8A436FEDC}" srcOrd="1" destOrd="0" presId="urn:microsoft.com/office/officeart/2005/8/layout/venn1"/>
    <dgm:cxn modelId="{6C168231-CB11-43F8-9BCD-4E8CD0AA85C2}" type="presOf" srcId="{643EE3D2-94B0-4DF9-8851-EB928110F651}" destId="{64E30052-B4EE-4C51-A44A-4262E093857E}" srcOrd="0" destOrd="0" presId="urn:microsoft.com/office/officeart/2005/8/layout/venn1"/>
    <dgm:cxn modelId="{B349C25C-18AE-41AE-ABF1-F7C1157217B5}" srcId="{E0F7001E-06EB-4250-BD52-66773D8F10C6}" destId="{643EE3D2-94B0-4DF9-8851-EB928110F651}" srcOrd="1" destOrd="0" parTransId="{C56FB937-5076-43BC-86D2-B29C8DC74633}" sibTransId="{F633D55A-EBBA-40FA-A032-9D4F6E95EC95}"/>
    <dgm:cxn modelId="{55B3676A-FE76-4320-A6B3-B0CB31002026}" srcId="{E0F7001E-06EB-4250-BD52-66773D8F10C6}" destId="{FFD9A25D-D84B-4942-AB8F-DB870E2F3C8B}" srcOrd="0" destOrd="0" parTransId="{6499AD2B-2314-451A-A86A-D348DCA15586}" sibTransId="{3A9C19C2-BE12-433B-B937-D8C5CE193527}"/>
    <dgm:cxn modelId="{E7E19A6E-B5D6-4546-8B53-2E5221517C53}" srcId="{E0F7001E-06EB-4250-BD52-66773D8F10C6}" destId="{12A45683-AA84-4078-8B59-441FD1C3CD31}" srcOrd="2" destOrd="0" parTransId="{23CD8D5F-923A-4361-9DE6-AFEB8E3218EE}" sibTransId="{AA220F26-6744-4EBE-B556-65155324FBE2}"/>
    <dgm:cxn modelId="{25241B7A-3F43-4B6B-9E88-E71691AC535D}" type="presOf" srcId="{12A45683-AA84-4078-8B59-441FD1C3CD31}" destId="{746F584F-4F68-44EE-B14D-4EA02B3E0015}" srcOrd="1" destOrd="0" presId="urn:microsoft.com/office/officeart/2005/8/layout/venn1"/>
    <dgm:cxn modelId="{30E23393-4D6F-40CB-BDB6-3C4F9D086CE4}" type="presOf" srcId="{12A45683-AA84-4078-8B59-441FD1C3CD31}" destId="{48118D13-6780-4E9F-B2F0-CF399037B818}" srcOrd="0" destOrd="0" presId="urn:microsoft.com/office/officeart/2005/8/layout/venn1"/>
    <dgm:cxn modelId="{A0A7F4AB-D4DD-495A-B675-EC248A75FDB1}" type="presOf" srcId="{E0F7001E-06EB-4250-BD52-66773D8F10C6}" destId="{4EE4B96D-7F37-4232-BB15-0FB01FBC3F58}" srcOrd="0" destOrd="0" presId="urn:microsoft.com/office/officeart/2005/8/layout/venn1"/>
    <dgm:cxn modelId="{3AF813E3-89D2-4CA1-9A44-906F1A936D57}" type="presOf" srcId="{FFD9A25D-D84B-4942-AB8F-DB870E2F3C8B}" destId="{7F78F182-CC74-49E8-A22E-53CA4978EA00}" srcOrd="1" destOrd="0" presId="urn:microsoft.com/office/officeart/2005/8/layout/venn1"/>
    <dgm:cxn modelId="{F85F56C2-3CC9-4879-A543-84B28CD63A54}" type="presParOf" srcId="{4EE4B96D-7F37-4232-BB15-0FB01FBC3F58}" destId="{D0CA2EB6-8E5D-47AD-A727-76802DBED45D}" srcOrd="0" destOrd="0" presId="urn:microsoft.com/office/officeart/2005/8/layout/venn1"/>
    <dgm:cxn modelId="{D3982E37-8F3C-4A55-B59E-143046DD02C5}" type="presParOf" srcId="{4EE4B96D-7F37-4232-BB15-0FB01FBC3F58}" destId="{7F78F182-CC74-49E8-A22E-53CA4978EA00}" srcOrd="1" destOrd="0" presId="urn:microsoft.com/office/officeart/2005/8/layout/venn1"/>
    <dgm:cxn modelId="{A34161A0-3E07-4E89-A9C3-87BA8A84D098}" type="presParOf" srcId="{4EE4B96D-7F37-4232-BB15-0FB01FBC3F58}" destId="{64E30052-B4EE-4C51-A44A-4262E093857E}" srcOrd="2" destOrd="0" presId="urn:microsoft.com/office/officeart/2005/8/layout/venn1"/>
    <dgm:cxn modelId="{659A0CB4-2E85-46CE-845B-AEB22E5A9E3A}" type="presParOf" srcId="{4EE4B96D-7F37-4232-BB15-0FB01FBC3F58}" destId="{DE34D74A-D6D7-4859-92A8-5FD8A436FEDC}" srcOrd="3" destOrd="0" presId="urn:microsoft.com/office/officeart/2005/8/layout/venn1"/>
    <dgm:cxn modelId="{6282BC7F-4E29-4D23-9000-C57382D7F608}" type="presParOf" srcId="{4EE4B96D-7F37-4232-BB15-0FB01FBC3F58}" destId="{48118D13-6780-4E9F-B2F0-CF399037B818}" srcOrd="4" destOrd="0" presId="urn:microsoft.com/office/officeart/2005/8/layout/venn1"/>
    <dgm:cxn modelId="{A874E809-98DF-4C42-A756-C9D748A257C7}" type="presParOf" srcId="{4EE4B96D-7F37-4232-BB15-0FB01FBC3F58}" destId="{746F584F-4F68-44EE-B14D-4EA02B3E0015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AE59D-EE1A-4694-8486-A9F8B8369E86}">
      <dsp:nvSpPr>
        <dsp:cNvPr id="0" name=""/>
        <dsp:cNvSpPr/>
      </dsp:nvSpPr>
      <dsp:spPr>
        <a:xfrm>
          <a:off x="0" y="106389"/>
          <a:ext cx="5205386" cy="164575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Почва – это верхний плодородный слой земли, образуется за сотни и тысячи лет </a:t>
          </a:r>
        </a:p>
      </dsp:txBody>
      <dsp:txXfrm>
        <a:off x="0" y="106389"/>
        <a:ext cx="5205386" cy="1645751"/>
      </dsp:txXfrm>
    </dsp:sp>
    <dsp:sp modelId="{BBC0F1C0-8BDC-4FB8-B7AE-4B64109497AC}">
      <dsp:nvSpPr>
        <dsp:cNvPr id="0" name=""/>
        <dsp:cNvSpPr/>
      </dsp:nvSpPr>
      <dsp:spPr>
        <a:xfrm>
          <a:off x="2602652" y="1841420"/>
          <a:ext cx="5616619" cy="1645751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Толщина почвы бывает разной, от нескольких сантиметров до нескольких метров. В пустынях, в Антарктиде нет почвы</a:t>
          </a:r>
        </a:p>
      </dsp:txBody>
      <dsp:txXfrm>
        <a:off x="2602652" y="1841420"/>
        <a:ext cx="5616619" cy="1645751"/>
      </dsp:txXfrm>
    </dsp:sp>
    <dsp:sp modelId="{36E0AA6F-6E1F-4331-A4E5-BEEBAC213C8C}">
      <dsp:nvSpPr>
        <dsp:cNvPr id="0" name=""/>
        <dsp:cNvSpPr/>
      </dsp:nvSpPr>
      <dsp:spPr>
        <a:xfrm>
          <a:off x="10328" y="3576451"/>
          <a:ext cx="5040547" cy="1645751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Самое главное свойство почвы – </a:t>
          </a:r>
          <a:r>
            <a:rPr lang="ru-RU" sz="2400" i="1" kern="1200" dirty="0">
              <a:latin typeface="Times New Roman" pitchFamily="18" charset="0"/>
              <a:cs typeface="Times New Roman" pitchFamily="18" charset="0"/>
            </a:rPr>
            <a:t>плодородие – </a:t>
          </a: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способность обеспечивать урожай растений</a:t>
          </a:r>
        </a:p>
      </dsp:txBody>
      <dsp:txXfrm>
        <a:off x="10328" y="3576451"/>
        <a:ext cx="5040547" cy="16457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550AD6-2866-44F7-987C-22A1D8EE8FB8}">
      <dsp:nvSpPr>
        <dsp:cNvPr id="0" name=""/>
        <dsp:cNvSpPr/>
      </dsp:nvSpPr>
      <dsp:spPr>
        <a:xfrm rot="5400000">
          <a:off x="-183620" y="183620"/>
          <a:ext cx="1224136" cy="856895"/>
        </a:xfrm>
        <a:prstGeom prst="chevron">
          <a:avLst/>
        </a:prstGeom>
        <a:gradFill rotWithShape="0">
          <a:gsLst>
            <a:gs pos="0">
              <a:schemeClr val="accent6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kern="1200" dirty="0"/>
        </a:p>
      </dsp:txBody>
      <dsp:txXfrm rot="-5400000">
        <a:off x="1" y="428448"/>
        <a:ext cx="856895" cy="367241"/>
      </dsp:txXfrm>
    </dsp:sp>
    <dsp:sp modelId="{5727B531-9017-4863-9FA9-2AE2581A0ACA}">
      <dsp:nvSpPr>
        <dsp:cNvPr id="0" name=""/>
        <dsp:cNvSpPr/>
      </dsp:nvSpPr>
      <dsp:spPr>
        <a:xfrm rot="5400000">
          <a:off x="4423091" y="-3566196"/>
          <a:ext cx="795688" cy="79280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912" tIns="16510" rIns="16510" bIns="16510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600" kern="1200" dirty="0">
              <a:latin typeface="Times New Roman" pitchFamily="18" charset="0"/>
              <a:cs typeface="Times New Roman" pitchFamily="18" charset="0"/>
            </a:rPr>
            <a:t>Почва играет особую роль в жизни нашей планеты, она – переходное звено от неживого к живому</a:t>
          </a:r>
        </a:p>
      </dsp:txBody>
      <dsp:txXfrm rot="-5400000">
        <a:off x="856895" y="38842"/>
        <a:ext cx="7889238" cy="7180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CA2EB6-8E5D-47AD-A727-76802DBED45D}">
      <dsp:nvSpPr>
        <dsp:cNvPr id="0" name=""/>
        <dsp:cNvSpPr/>
      </dsp:nvSpPr>
      <dsp:spPr>
        <a:xfrm>
          <a:off x="1904312" y="143528"/>
          <a:ext cx="4688318" cy="296954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alpha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Рост городов требует  новых земельных участков для строительства домов, предприятий, дорог. При этом нарушаются огромные участки плодородной земли</a:t>
          </a:r>
        </a:p>
      </dsp:txBody>
      <dsp:txXfrm>
        <a:off x="2529421" y="663198"/>
        <a:ext cx="3438100" cy="1336295"/>
      </dsp:txXfrm>
    </dsp:sp>
    <dsp:sp modelId="{64E30052-B4EE-4C51-A44A-4262E093857E}">
      <dsp:nvSpPr>
        <dsp:cNvPr id="0" name=""/>
        <dsp:cNvSpPr/>
      </dsp:nvSpPr>
      <dsp:spPr>
        <a:xfrm>
          <a:off x="3742619" y="1999494"/>
          <a:ext cx="4688318" cy="296954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966938"/>
                <a:satOff val="19906"/>
                <a:lumOff val="4314"/>
                <a:alphaOff val="0"/>
                <a:tint val="50000"/>
                <a:satMod val="300000"/>
              </a:schemeClr>
            </a:gs>
            <a:gs pos="35000">
              <a:schemeClr val="accent5">
                <a:alpha val="50000"/>
                <a:hueOff val="-4966938"/>
                <a:satOff val="19906"/>
                <a:lumOff val="4314"/>
                <a:alphaOff val="0"/>
                <a:tint val="37000"/>
                <a:satMod val="300000"/>
              </a:schemeClr>
            </a:gs>
            <a:gs pos="100000">
              <a:schemeClr val="accent5">
                <a:alpha val="50000"/>
                <a:hueOff val="-4966938"/>
                <a:satOff val="19906"/>
                <a:lumOff val="4314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При разработке полезных ископаемых на поверхность земли выбрасывается много отходов и пыли, образуются глубокие карьеры. При этом уничтожается плодородный слой почвы и растущие на нем растения</a:t>
          </a:r>
        </a:p>
      </dsp:txBody>
      <dsp:txXfrm>
        <a:off x="5176463" y="2766626"/>
        <a:ext cx="2812991" cy="1633250"/>
      </dsp:txXfrm>
    </dsp:sp>
    <dsp:sp modelId="{48118D13-6780-4E9F-B2F0-CF399037B818}">
      <dsp:nvSpPr>
        <dsp:cNvPr id="0" name=""/>
        <dsp:cNvSpPr/>
      </dsp:nvSpPr>
      <dsp:spPr>
        <a:xfrm>
          <a:off x="66005" y="1999494"/>
          <a:ext cx="4688318" cy="296954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alpha val="50000"/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alpha val="50000"/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Растут города, растут и горы мусора. Часто мусор сжигают, и тогда ядовитый дым и черные хлопья сажи отравляют воздух и почву на сотни метров вокруг</a:t>
          </a:r>
        </a:p>
      </dsp:txBody>
      <dsp:txXfrm>
        <a:off x="507488" y="2766626"/>
        <a:ext cx="2812991" cy="16332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26003-82F5-4A89-B543-FDD40C6B68A1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F9CA0-44B9-469D-94DD-527B3BECA8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0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9;&#1077;&#1084;&#1072;\Downloads\&#1042;&#1077;&#1089;&#1105;&#1083;&#1072;&#1103;%20&#1052;&#1059;&#1051;&#1068;&#1058;-&#1079;&#1072;&#1088;&#1103;&#1076;&#1082;&#1072;%20-%20Morning%20exercises%20cartoon.%20&#1053;&#1072;&#1096;&#1077;_&#1074;&#1089;&#1105;!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8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ЗЕМЛЯ И ПОЧВА 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Объясните, как вы понимаете пословицы:</a:t>
            </a:r>
            <a:endParaRPr lang="ru-RU" sz="35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4690864" cy="4637111"/>
          </a:xfrm>
          <a:prstGeom prst="verticalScroll">
            <a:avLst>
              <a:gd name="adj" fmla="val 14161"/>
            </a:avLst>
          </a:prstGeom>
          <a:solidFill>
            <a:srgbClr val="FF9966"/>
          </a:solidFill>
          <a:effectLst>
            <a:innerShdw blurRad="114300">
              <a:prstClr val="black"/>
            </a:inn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15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Отец богатства – труд,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мать – Земля.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Земля хоть и кормит,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но и есть просит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://detskiychas.ru/wp-content/uploads/2012/10/zeml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132856"/>
            <a:ext cx="2629179" cy="350557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228184" y="6453336"/>
            <a:ext cx="2771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detskiychas.ru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такое почва?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07031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362" name="Picture 2" descr="http://vmirebotanici.ru/wp-content/uploads/2014/09/plodorodnaya-potchv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1035023"/>
            <a:ext cx="2496277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940152" y="2547771"/>
            <a:ext cx="201622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vmirebotanici.ru</a:t>
            </a:r>
            <a:r>
              <a: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pic>
        <p:nvPicPr>
          <p:cNvPr id="15364" name="Picture 4" descr="http://www.kruzo.com/uploads/images/20150601115108-thum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2907231"/>
            <a:ext cx="2783632" cy="1765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51520" y="2979239"/>
            <a:ext cx="208823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kruzo.com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6" name="Picture 6" descr="http://colxoz.com/wp-content/uploads/2014/01/94-300x23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4563415"/>
            <a:ext cx="2641476" cy="1961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5868144" y="4635423"/>
            <a:ext cx="23042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colxoz.com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96" y="58614"/>
            <a:ext cx="4304321" cy="1858218"/>
          </a:xfrm>
        </p:spPr>
        <p:txBody>
          <a:bodyPr>
            <a:normAutofit fontScale="90000"/>
          </a:bodyPr>
          <a:lstStyle/>
          <a:p>
            <a:r>
              <a:rPr lang="ru-RU" sz="2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Посмотрите на рисунки и </a:t>
            </a:r>
            <a:br>
              <a:rPr lang="ru-RU" sz="2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соедините правильный </a:t>
            </a:r>
            <a:br>
              <a:rPr lang="ru-RU" sz="2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ответ со стрелками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611560" y="3861048"/>
            <a:ext cx="3744416" cy="2736304"/>
            <a:chOff x="539552" y="1340768"/>
            <a:chExt cx="3360373" cy="2520280"/>
          </a:xfrm>
        </p:grpSpPr>
        <p:pic>
          <p:nvPicPr>
            <p:cNvPr id="16386" name="Picture 2" descr="http://www.indostan.ru/blog/foto-video/1203/22504_2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1340768"/>
              <a:ext cx="3360373" cy="252028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" name="TextBox 4"/>
            <p:cNvSpPr txBox="1"/>
            <p:nvPr/>
          </p:nvSpPr>
          <p:spPr>
            <a:xfrm>
              <a:off x="755576" y="1484784"/>
              <a:ext cx="1440160" cy="1984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indostan.ru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971600" y="1844824"/>
            <a:ext cx="26642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Толстый слой почвы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75656" y="3068960"/>
            <a:ext cx="166904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Мало почвы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2420888"/>
            <a:ext cx="24482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Почва отсутствует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5148064" y="116632"/>
            <a:ext cx="3471102" cy="3528392"/>
            <a:chOff x="4572000" y="1412776"/>
            <a:chExt cx="2607006" cy="2866594"/>
          </a:xfrm>
        </p:grpSpPr>
        <p:pic>
          <p:nvPicPr>
            <p:cNvPr id="16388" name="Picture 4" descr="http://mirgif.com/priroda/priroda-34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1412776"/>
              <a:ext cx="2607006" cy="286659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1" name="TextBox 10"/>
            <p:cNvSpPr txBox="1"/>
            <p:nvPr/>
          </p:nvSpPr>
          <p:spPr>
            <a:xfrm>
              <a:off x="4788024" y="1484784"/>
              <a:ext cx="1296144" cy="1750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mirgif.com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5076056" y="3933056"/>
            <a:ext cx="3635896" cy="2492896"/>
            <a:chOff x="5220072" y="4212668"/>
            <a:chExt cx="3816424" cy="2528700"/>
          </a:xfrm>
        </p:grpSpPr>
        <p:pic>
          <p:nvPicPr>
            <p:cNvPr id="16390" name="Picture 6" descr="Пустыня Сахара - крупнейшая на планете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20072" y="4212668"/>
              <a:ext cx="3816424" cy="25287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4" name="TextBox 13"/>
            <p:cNvSpPr txBox="1"/>
            <p:nvPr/>
          </p:nvSpPr>
          <p:spPr>
            <a:xfrm>
              <a:off x="5436096" y="6381328"/>
              <a:ext cx="2376264" cy="218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terramia.ru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20" name="Прямая со стрелкой 19"/>
          <p:cNvCxnSpPr/>
          <p:nvPr/>
        </p:nvCxnSpPr>
        <p:spPr>
          <a:xfrm flipV="1">
            <a:off x="3707904" y="1628800"/>
            <a:ext cx="1440160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8" idx="3"/>
          </p:cNvCxnSpPr>
          <p:nvPr/>
        </p:nvCxnSpPr>
        <p:spPr>
          <a:xfrm>
            <a:off x="3563888" y="2636332"/>
            <a:ext cx="1584176" cy="12247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2771800" y="3429000"/>
            <a:ext cx="144016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Роль почвы для растений и животных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836713"/>
          <a:ext cx="8784976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7504" y="2276872"/>
            <a:ext cx="46085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У многих растений корни уходят глубоко в землю. Корни дышат воздухом, который находится в почве. Из почвы растения берут также воду и минеральные соли. Минеральные соли – это питательные вещества, которые необходимы для роста и развития растений.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4941168"/>
            <a:ext cx="53640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В почве есть особые микробы. Микробы – санитары, которые быстро избавляют нас от останков погибших растений и животных и образуют в   почве удобрение, благодаря которому хорошо растут растения</a:t>
            </a:r>
          </a:p>
        </p:txBody>
      </p:sp>
      <p:grpSp>
        <p:nvGrpSpPr>
          <p:cNvPr id="9" name="Группа 8"/>
          <p:cNvGrpSpPr/>
          <p:nvPr/>
        </p:nvGrpSpPr>
        <p:grpSpPr>
          <a:xfrm>
            <a:off x="4932040" y="1988840"/>
            <a:ext cx="3744416" cy="2592288"/>
            <a:chOff x="4716016" y="1988840"/>
            <a:chExt cx="3888432" cy="2592288"/>
          </a:xfrm>
        </p:grpSpPr>
        <p:pic>
          <p:nvPicPr>
            <p:cNvPr id="17410" name="Picture 2" descr="Схема процесса фотосинтеза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716016" y="1988840"/>
              <a:ext cx="3888432" cy="2592288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4716016" y="4365104"/>
              <a:ext cx="129614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ya-uznayu.ru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755576" y="4293096"/>
            <a:ext cx="2381250" cy="2381250"/>
            <a:chOff x="755576" y="4293096"/>
            <a:chExt cx="2381250" cy="2381250"/>
          </a:xfrm>
        </p:grpSpPr>
        <p:pic>
          <p:nvPicPr>
            <p:cNvPr id="14338" name="Picture 2" descr="http://1.bp.blogspot.com/-FDvivilFj0w/VYl-uFb0ZKI/AAAAAAAAAXg/4avaT764uKg/s1600/soil%2B%25281%2529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5576" y="4293096"/>
              <a:ext cx="2381250" cy="2381250"/>
            </a:xfrm>
            <a:prstGeom prst="rect">
              <a:avLst/>
            </a:prstGeom>
            <a:noFill/>
          </p:spPr>
        </p:pic>
        <p:sp>
          <p:nvSpPr>
            <p:cNvPr id="10" name="TextBox 9"/>
            <p:cNvSpPr txBox="1"/>
            <p:nvPr/>
          </p:nvSpPr>
          <p:spPr>
            <a:xfrm>
              <a:off x="1691680" y="6453336"/>
              <a:ext cx="144016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1.bp.blogspot.com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sz="2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Физкультминутка</a:t>
            </a:r>
            <a:endParaRPr lang="ru-RU" sz="29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Весёлая МУЛЬТ-зарядка - Morning exercises cartoon. Наше_всё!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1268760"/>
            <a:ext cx="7200800" cy="54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9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Почва играет важную роль в жизни людей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323528" y="1121361"/>
            <a:ext cx="4572000" cy="715089"/>
          </a:xfrm>
          <a:prstGeom prst="downArrow">
            <a:avLst>
              <a:gd name="adj1" fmla="val 83263"/>
              <a:gd name="adj2" fmla="val 6366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Выращивание урожая овощей, фруктов</a:t>
            </a:r>
          </a:p>
        </p:txBody>
      </p:sp>
      <p:sp>
        <p:nvSpPr>
          <p:cNvPr id="5" name="Двойная стрелка влево/вправо 4"/>
          <p:cNvSpPr/>
          <p:nvPr/>
        </p:nvSpPr>
        <p:spPr>
          <a:xfrm>
            <a:off x="3347864" y="5127927"/>
            <a:ext cx="2448272" cy="821353"/>
          </a:xfrm>
          <a:prstGeom prst="leftRightArrow">
            <a:avLst>
              <a:gd name="adj1" fmla="val 78338"/>
              <a:gd name="adj2" fmla="val 23761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kk-KZ" dirty="0">
                <a:latin typeface="Times New Roman" pitchFamily="18" charset="0"/>
                <a:cs typeface="Times New Roman" pitchFamily="18" charset="0"/>
              </a:rPr>
              <a:t>Добыча поезных ископаемых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220072" y="1168365"/>
            <a:ext cx="3381967" cy="633234"/>
          </a:xfrm>
          <a:prstGeom prst="downArrow">
            <a:avLst>
              <a:gd name="adj1" fmla="val 67077"/>
              <a:gd name="adj2" fmla="val 6995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Разведение животных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707571" y="1700808"/>
            <a:ext cx="3648405" cy="2736304"/>
            <a:chOff x="755576" y="1700808"/>
            <a:chExt cx="3648405" cy="2736304"/>
          </a:xfrm>
        </p:grpSpPr>
        <p:pic>
          <p:nvPicPr>
            <p:cNvPr id="18436" name="Picture 4" descr="http://strport.ru/sites/default/files/resize/81-1024x768-500x375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5576" y="1700808"/>
              <a:ext cx="3648405" cy="27363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2627784" y="4149660"/>
              <a:ext cx="17281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strport.ru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8438" name="Picture 6" descr="http://altaynews.kz/uploads/posts/2012-06/1340251933_yaschur-vk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772816"/>
            <a:ext cx="368821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4" name="Группа 13"/>
          <p:cNvGrpSpPr/>
          <p:nvPr/>
        </p:nvGrpSpPr>
        <p:grpSpPr>
          <a:xfrm>
            <a:off x="395536" y="4653136"/>
            <a:ext cx="2814374" cy="1905332"/>
            <a:chOff x="395536" y="4653136"/>
            <a:chExt cx="2814374" cy="1905332"/>
          </a:xfrm>
        </p:grpSpPr>
        <p:pic>
          <p:nvPicPr>
            <p:cNvPr id="18440" name="Picture 8" descr="Заказать Добыча угля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536" y="4653136"/>
              <a:ext cx="2814374" cy="190533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3" name="TextBox 12"/>
            <p:cNvSpPr txBox="1"/>
            <p:nvPr/>
          </p:nvSpPr>
          <p:spPr>
            <a:xfrm>
              <a:off x="467544" y="6237312"/>
              <a:ext cx="115212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almaty.all.biz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6012160" y="4653136"/>
            <a:ext cx="2496277" cy="1872208"/>
            <a:chOff x="6012160" y="4653136"/>
            <a:chExt cx="2496277" cy="1872208"/>
          </a:xfrm>
        </p:grpSpPr>
        <p:pic>
          <p:nvPicPr>
            <p:cNvPr id="18442" name="Picture 10" descr="Добыча нефти в России не растет Фото: Сергей Куксин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12160" y="4653136"/>
              <a:ext cx="2496277" cy="187220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6" name="TextBox 15"/>
            <p:cNvSpPr txBox="1"/>
            <p:nvPr/>
          </p:nvSpPr>
          <p:spPr>
            <a:xfrm>
              <a:off x="7020272" y="4653136"/>
              <a:ext cx="136815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rg.ru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107504" y="1844824"/>
            <a:ext cx="2373288" cy="1582965"/>
            <a:chOff x="107504" y="1844824"/>
            <a:chExt cx="2373288" cy="1582965"/>
          </a:xfrm>
        </p:grpSpPr>
        <p:pic>
          <p:nvPicPr>
            <p:cNvPr id="19460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1844824"/>
              <a:ext cx="2373288" cy="158296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1" name="TextBox 20"/>
            <p:cNvSpPr txBox="1"/>
            <p:nvPr/>
          </p:nvSpPr>
          <p:spPr>
            <a:xfrm>
              <a:off x="179512" y="1916832"/>
              <a:ext cx="115212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mkset.ru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6588224" y="1772816"/>
            <a:ext cx="2390666" cy="1656184"/>
            <a:chOff x="6588224" y="1844824"/>
            <a:chExt cx="2390666" cy="1656184"/>
          </a:xfrm>
        </p:grpSpPr>
        <p:pic>
          <p:nvPicPr>
            <p:cNvPr id="19462" name="Picture 6" descr="Подземный алмазный рудник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88224" y="1844824"/>
              <a:ext cx="2390666" cy="165618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9" name="TextBox 18"/>
            <p:cNvSpPr txBox="1"/>
            <p:nvPr/>
          </p:nvSpPr>
          <p:spPr>
            <a:xfrm>
              <a:off x="6732240" y="1916832"/>
              <a:ext cx="122413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uniqhotel.ru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Загрязнение почвы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04056"/>
          </a:xfrm>
          <a:prstGeom prst="wedgeRoundRectCallout">
            <a:avLst>
              <a:gd name="adj1" fmla="val -4"/>
              <a:gd name="adj2" fmla="val -70664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Наша почва серьезно заболела. Случилось это по вине людей</a:t>
            </a:r>
          </a:p>
        </p:txBody>
      </p:sp>
      <p:graphicFrame>
        <p:nvGraphicFramePr>
          <p:cNvPr id="15" name="Схема 14"/>
          <p:cNvGraphicFramePr/>
          <p:nvPr/>
        </p:nvGraphicFramePr>
        <p:xfrm>
          <a:off x="395536" y="1484784"/>
          <a:ext cx="849694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r>
              <a:rPr lang="ru-RU" sz="3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/>
          <a:lstStyle/>
          <a:p>
            <a:pPr marL="0" indent="0" algn="ctr">
              <a:buNone/>
            </a:pPr>
            <a:r>
              <a:rPr lang="ru-RU" i="1">
                <a:latin typeface="Times New Roman" pitchFamily="18" charset="0"/>
                <a:cs typeface="Times New Roman" pitchFamily="18" charset="0"/>
              </a:rPr>
              <a:t>Если в вашей семье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есть дачный участок, спроси у родителей и расскажи товарищам, как ваша семья оберегает почву от загрязнения и истощения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422</Words>
  <Application>Microsoft Office PowerPoint</Application>
  <PresentationFormat>Экран (4:3)</PresentationFormat>
  <Paragraphs>48</Paragraphs>
  <Slides>9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Times New Roman</vt:lpstr>
      <vt:lpstr>Тема Office</vt:lpstr>
      <vt:lpstr>CorelDRAW</vt:lpstr>
      <vt:lpstr>Презентация PowerPoint</vt:lpstr>
      <vt:lpstr>Объясните, как вы понимаете пословицы:</vt:lpstr>
      <vt:lpstr>Что такое почва?</vt:lpstr>
      <vt:lpstr>Посмотрите на рисунки и  соедините правильный  ответ со стрелками</vt:lpstr>
      <vt:lpstr>Роль почвы для растений и животных</vt:lpstr>
      <vt:lpstr>Физкультминутка</vt:lpstr>
      <vt:lpstr>Почва играет важную роль в жизни людей</vt:lpstr>
      <vt:lpstr>Загрязнение почвы</vt:lpstr>
      <vt:lpstr>Домашнее задание: 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32</cp:revision>
  <dcterms:created xsi:type="dcterms:W3CDTF">2016-02-12T03:33:39Z</dcterms:created>
  <dcterms:modified xsi:type="dcterms:W3CDTF">2020-11-04T05:06:15Z</dcterms:modified>
</cp:coreProperties>
</file>