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2" r:id="rId2"/>
    <p:sldId id="263" r:id="rId3"/>
    <p:sldId id="257" r:id="rId4"/>
    <p:sldId id="264" r:id="rId5"/>
    <p:sldId id="258" r:id="rId6"/>
    <p:sldId id="265" r:id="rId7"/>
    <p:sldId id="259" r:id="rId8"/>
    <p:sldId id="269" r:id="rId9"/>
    <p:sldId id="261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48"/>
  </p:normalViewPr>
  <p:slideViewPr>
    <p:cSldViewPr snapToGrid="0" snapToObjects="1">
      <p:cViewPr varScale="1">
        <p:scale>
          <a:sx n="111" d="100"/>
          <a:sy n="111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20BB35-FE69-40C9-82D7-39C573CC8219}" type="doc">
      <dgm:prSet loTypeId="urn:microsoft.com/office/officeart/2005/8/layout/chevron2" loCatId="process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E8C9FBCF-058C-43F2-927A-1C2419E6F40C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0CBFC71-EAED-4FDD-986E-B2CB964A1210}" type="parTrans" cxnId="{402E518E-21BD-43EC-BA13-40CA0AEBB23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F609178-1D77-4C7B-9DBA-3F5B152F540E}" type="sibTrans" cxnId="{402E518E-21BD-43EC-BA13-40CA0AEBB23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97173E9-2F2F-420A-8CA9-5A4FB4B8B8E7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1B2269F-4DD5-439A-9F0B-BA012E0D1345}" type="parTrans" cxnId="{1E7D416F-0174-487A-B1D2-653E3A6CB36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3978E01-1C3D-44B2-B1ED-6655AC695107}" type="sibTrans" cxnId="{1E7D416F-0174-487A-B1D2-653E3A6CB36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8C10A16-599D-4268-B427-2C97BB9FE545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2AADD08-5C7B-44D2-A8DC-C979DD3045DB}" type="parTrans" cxnId="{E0F0159B-03D7-4B32-8A22-38E6237A845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1E290A6-DD7D-41C3-8FB3-FDD300DAE3E4}" type="sibTrans" cxnId="{E0F0159B-03D7-4B32-8A22-38E6237A845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A6ABC93-7513-468F-A8FC-5F4982BEA418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Вы когда-нибудь думали о будущем? Будущее, какое оно? </a:t>
          </a:r>
        </a:p>
      </dgm:t>
    </dgm:pt>
    <dgm:pt modelId="{ECD22139-2179-4197-941B-6973C6FBBD25}" type="parTrans" cxnId="{3C0A133C-6B66-4882-9C4A-B6E8DEBAB5C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228D590-A4F6-41B9-B44E-58B5B62E8F26}" type="sibTrans" cxnId="{3C0A133C-6B66-4882-9C4A-B6E8DEBAB5C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08CE992-BA97-4A32-BE64-0A2F547E7E99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Как часто мы задумываемся о том, что нас (человечество) ждет через 20 и более лет?</a:t>
          </a:r>
        </a:p>
      </dgm:t>
    </dgm:pt>
    <dgm:pt modelId="{82BDF6D8-FF15-4AB8-AA21-0259DFA5028B}" type="parTrans" cxnId="{29282430-2541-4F17-BFFE-9AA607381E9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66A3D37-80F0-4A67-AEF3-19A0F119D41B}" type="sibTrans" cxnId="{29282430-2541-4F17-BFFE-9AA607381E9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826CF7F-9B3E-4AB5-B6ED-4B255F3C01D6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Человеческая деятельность, а именно, освоение космоса … Нужно ли это?</a:t>
          </a:r>
        </a:p>
      </dgm:t>
    </dgm:pt>
    <dgm:pt modelId="{17855CB3-6DE3-44A6-B160-054AF5A146F7}" type="parTrans" cxnId="{81D96DC1-05DE-4232-B346-BE910AB325B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71D0F56-DC59-4D74-BA9F-9EF2E5467614}" type="sibTrans" cxnId="{81D96DC1-05DE-4232-B346-BE910AB325B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C2FEACE-A2C0-405F-AA4F-0CE47BACC00F}" type="pres">
      <dgm:prSet presAssocID="{8A20BB35-FE69-40C9-82D7-39C573CC8219}" presName="linearFlow" presStyleCnt="0">
        <dgm:presLayoutVars>
          <dgm:dir/>
          <dgm:animLvl val="lvl"/>
          <dgm:resizeHandles val="exact"/>
        </dgm:presLayoutVars>
      </dgm:prSet>
      <dgm:spPr/>
    </dgm:pt>
    <dgm:pt modelId="{5EB34491-971E-4168-9EDC-65A28F6552A5}" type="pres">
      <dgm:prSet presAssocID="{E8C9FBCF-058C-43F2-927A-1C2419E6F40C}" presName="composite" presStyleCnt="0"/>
      <dgm:spPr/>
    </dgm:pt>
    <dgm:pt modelId="{83FE6CDD-C438-497E-BA0D-5099DDAA2BE4}" type="pres">
      <dgm:prSet presAssocID="{E8C9FBCF-058C-43F2-927A-1C2419E6F40C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69EA2ED7-E848-4944-B47D-19449B1A164B}" type="pres">
      <dgm:prSet presAssocID="{E8C9FBCF-058C-43F2-927A-1C2419E6F40C}" presName="descendantText" presStyleLbl="alignAcc1" presStyleIdx="0" presStyleCnt="3">
        <dgm:presLayoutVars>
          <dgm:bulletEnabled val="1"/>
        </dgm:presLayoutVars>
      </dgm:prSet>
      <dgm:spPr/>
    </dgm:pt>
    <dgm:pt modelId="{2F83442D-2C4C-4937-B6B5-9C79AA4F9C44}" type="pres">
      <dgm:prSet presAssocID="{0F609178-1D77-4C7B-9DBA-3F5B152F540E}" presName="sp" presStyleCnt="0"/>
      <dgm:spPr/>
    </dgm:pt>
    <dgm:pt modelId="{55318395-EB2F-4ECB-BE78-E5ED9680DE42}" type="pres">
      <dgm:prSet presAssocID="{F97173E9-2F2F-420A-8CA9-5A4FB4B8B8E7}" presName="composite" presStyleCnt="0"/>
      <dgm:spPr/>
    </dgm:pt>
    <dgm:pt modelId="{C634B2B5-150B-4706-AA64-D0E8A676DDEB}" type="pres">
      <dgm:prSet presAssocID="{F97173E9-2F2F-420A-8CA9-5A4FB4B8B8E7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4FB06B1E-8FFF-445C-8F2B-798BE808E455}" type="pres">
      <dgm:prSet presAssocID="{F97173E9-2F2F-420A-8CA9-5A4FB4B8B8E7}" presName="descendantText" presStyleLbl="alignAcc1" presStyleIdx="1" presStyleCnt="3">
        <dgm:presLayoutVars>
          <dgm:bulletEnabled val="1"/>
        </dgm:presLayoutVars>
      </dgm:prSet>
      <dgm:spPr/>
    </dgm:pt>
    <dgm:pt modelId="{0F76037F-4CDF-44A5-9693-69F95941A8FB}" type="pres">
      <dgm:prSet presAssocID="{63978E01-1C3D-44B2-B1ED-6655AC695107}" presName="sp" presStyleCnt="0"/>
      <dgm:spPr/>
    </dgm:pt>
    <dgm:pt modelId="{A8B37CDD-A200-419C-9D29-AAADE80AD260}" type="pres">
      <dgm:prSet presAssocID="{B8C10A16-599D-4268-B427-2C97BB9FE545}" presName="composite" presStyleCnt="0"/>
      <dgm:spPr/>
    </dgm:pt>
    <dgm:pt modelId="{A6757810-9286-494A-8EB1-AEC5B5BE08EA}" type="pres">
      <dgm:prSet presAssocID="{B8C10A16-599D-4268-B427-2C97BB9FE545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CF779EB3-EE4B-45BB-AC42-EF3C18F65625}" type="pres">
      <dgm:prSet presAssocID="{B8C10A16-599D-4268-B427-2C97BB9FE545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7607FD16-7BFE-4B37-9EB3-04F8D8F3ED63}" type="presOf" srcId="{F97173E9-2F2F-420A-8CA9-5A4FB4B8B8E7}" destId="{C634B2B5-150B-4706-AA64-D0E8A676DDEB}" srcOrd="0" destOrd="0" presId="urn:microsoft.com/office/officeart/2005/8/layout/chevron2"/>
    <dgm:cxn modelId="{29282430-2541-4F17-BFFE-9AA607381E97}" srcId="{F97173E9-2F2F-420A-8CA9-5A4FB4B8B8E7}" destId="{408CE992-BA97-4A32-BE64-0A2F547E7E99}" srcOrd="0" destOrd="0" parTransId="{82BDF6D8-FF15-4AB8-AA21-0259DFA5028B}" sibTransId="{966A3D37-80F0-4A67-AEF3-19A0F119D41B}"/>
    <dgm:cxn modelId="{B2062737-179C-4600-8C41-31935568FD45}" type="presOf" srcId="{408CE992-BA97-4A32-BE64-0A2F547E7E99}" destId="{4FB06B1E-8FFF-445C-8F2B-798BE808E455}" srcOrd="0" destOrd="0" presId="urn:microsoft.com/office/officeart/2005/8/layout/chevron2"/>
    <dgm:cxn modelId="{3C0A133C-6B66-4882-9C4A-B6E8DEBAB5CF}" srcId="{E8C9FBCF-058C-43F2-927A-1C2419E6F40C}" destId="{4A6ABC93-7513-468F-A8FC-5F4982BEA418}" srcOrd="0" destOrd="0" parTransId="{ECD22139-2179-4197-941B-6973C6FBBD25}" sibTransId="{F228D590-A4F6-41B9-B44E-58B5B62E8F26}"/>
    <dgm:cxn modelId="{F571C76D-3A08-4DF0-A2D2-597478891AF6}" type="presOf" srcId="{5826CF7F-9B3E-4AB5-B6ED-4B255F3C01D6}" destId="{CF779EB3-EE4B-45BB-AC42-EF3C18F65625}" srcOrd="0" destOrd="0" presId="urn:microsoft.com/office/officeart/2005/8/layout/chevron2"/>
    <dgm:cxn modelId="{1E7D416F-0174-487A-B1D2-653E3A6CB365}" srcId="{8A20BB35-FE69-40C9-82D7-39C573CC8219}" destId="{F97173E9-2F2F-420A-8CA9-5A4FB4B8B8E7}" srcOrd="1" destOrd="0" parTransId="{F1B2269F-4DD5-439A-9F0B-BA012E0D1345}" sibTransId="{63978E01-1C3D-44B2-B1ED-6655AC695107}"/>
    <dgm:cxn modelId="{402E518E-21BD-43EC-BA13-40CA0AEBB231}" srcId="{8A20BB35-FE69-40C9-82D7-39C573CC8219}" destId="{E8C9FBCF-058C-43F2-927A-1C2419E6F40C}" srcOrd="0" destOrd="0" parTransId="{E0CBFC71-EAED-4FDD-986E-B2CB964A1210}" sibTransId="{0F609178-1D77-4C7B-9DBA-3F5B152F540E}"/>
    <dgm:cxn modelId="{E0F0159B-03D7-4B32-8A22-38E6237A8459}" srcId="{8A20BB35-FE69-40C9-82D7-39C573CC8219}" destId="{B8C10A16-599D-4268-B427-2C97BB9FE545}" srcOrd="2" destOrd="0" parTransId="{82AADD08-5C7B-44D2-A8DC-C979DD3045DB}" sibTransId="{C1E290A6-DD7D-41C3-8FB3-FDD300DAE3E4}"/>
    <dgm:cxn modelId="{DEAD74A8-ACCB-47B0-819D-CD24B8798321}" type="presOf" srcId="{E8C9FBCF-058C-43F2-927A-1C2419E6F40C}" destId="{83FE6CDD-C438-497E-BA0D-5099DDAA2BE4}" srcOrd="0" destOrd="0" presId="urn:microsoft.com/office/officeart/2005/8/layout/chevron2"/>
    <dgm:cxn modelId="{395F5AA8-313E-4C7C-9B4C-7AC3E50CEC98}" type="presOf" srcId="{8A20BB35-FE69-40C9-82D7-39C573CC8219}" destId="{BC2FEACE-A2C0-405F-AA4F-0CE47BACC00F}" srcOrd="0" destOrd="0" presId="urn:microsoft.com/office/officeart/2005/8/layout/chevron2"/>
    <dgm:cxn modelId="{81D96DC1-05DE-4232-B346-BE910AB325B1}" srcId="{B8C10A16-599D-4268-B427-2C97BB9FE545}" destId="{5826CF7F-9B3E-4AB5-B6ED-4B255F3C01D6}" srcOrd="0" destOrd="0" parTransId="{17855CB3-6DE3-44A6-B160-054AF5A146F7}" sibTransId="{B71D0F56-DC59-4D74-BA9F-9EF2E5467614}"/>
    <dgm:cxn modelId="{7B9A1DCF-2347-4354-9A67-B73F60256ACF}" type="presOf" srcId="{4A6ABC93-7513-468F-A8FC-5F4982BEA418}" destId="{69EA2ED7-E848-4944-B47D-19449B1A164B}" srcOrd="0" destOrd="0" presId="urn:microsoft.com/office/officeart/2005/8/layout/chevron2"/>
    <dgm:cxn modelId="{6F87C2FC-C607-405E-879C-5CAF21DBB935}" type="presOf" srcId="{B8C10A16-599D-4268-B427-2C97BB9FE545}" destId="{A6757810-9286-494A-8EB1-AEC5B5BE08EA}" srcOrd="0" destOrd="0" presId="urn:microsoft.com/office/officeart/2005/8/layout/chevron2"/>
    <dgm:cxn modelId="{F45D1755-E5A4-4F66-B671-1C6184F829BE}" type="presParOf" srcId="{BC2FEACE-A2C0-405F-AA4F-0CE47BACC00F}" destId="{5EB34491-971E-4168-9EDC-65A28F6552A5}" srcOrd="0" destOrd="0" presId="urn:microsoft.com/office/officeart/2005/8/layout/chevron2"/>
    <dgm:cxn modelId="{C40779B7-8879-4403-83EA-91C4BC46BB0A}" type="presParOf" srcId="{5EB34491-971E-4168-9EDC-65A28F6552A5}" destId="{83FE6CDD-C438-497E-BA0D-5099DDAA2BE4}" srcOrd="0" destOrd="0" presId="urn:microsoft.com/office/officeart/2005/8/layout/chevron2"/>
    <dgm:cxn modelId="{4DB65BCA-8A44-497E-91D7-F4227C1F1D1B}" type="presParOf" srcId="{5EB34491-971E-4168-9EDC-65A28F6552A5}" destId="{69EA2ED7-E848-4944-B47D-19449B1A164B}" srcOrd="1" destOrd="0" presId="urn:microsoft.com/office/officeart/2005/8/layout/chevron2"/>
    <dgm:cxn modelId="{D39EAE44-32EE-45AC-ADA2-FD074B986A48}" type="presParOf" srcId="{BC2FEACE-A2C0-405F-AA4F-0CE47BACC00F}" destId="{2F83442D-2C4C-4937-B6B5-9C79AA4F9C44}" srcOrd="1" destOrd="0" presId="urn:microsoft.com/office/officeart/2005/8/layout/chevron2"/>
    <dgm:cxn modelId="{1BA74AC6-EE3E-45A5-A546-77BB32D38730}" type="presParOf" srcId="{BC2FEACE-A2C0-405F-AA4F-0CE47BACC00F}" destId="{55318395-EB2F-4ECB-BE78-E5ED9680DE42}" srcOrd="2" destOrd="0" presId="urn:microsoft.com/office/officeart/2005/8/layout/chevron2"/>
    <dgm:cxn modelId="{433E8315-889B-4752-9A76-060AE4CA1191}" type="presParOf" srcId="{55318395-EB2F-4ECB-BE78-E5ED9680DE42}" destId="{C634B2B5-150B-4706-AA64-D0E8A676DDEB}" srcOrd="0" destOrd="0" presId="urn:microsoft.com/office/officeart/2005/8/layout/chevron2"/>
    <dgm:cxn modelId="{E899C8D7-7DA1-4C99-BD17-21ACFFEAE97D}" type="presParOf" srcId="{55318395-EB2F-4ECB-BE78-E5ED9680DE42}" destId="{4FB06B1E-8FFF-445C-8F2B-798BE808E455}" srcOrd="1" destOrd="0" presId="urn:microsoft.com/office/officeart/2005/8/layout/chevron2"/>
    <dgm:cxn modelId="{CF757A90-8D06-4CBE-9E6A-F4190904AB91}" type="presParOf" srcId="{BC2FEACE-A2C0-405F-AA4F-0CE47BACC00F}" destId="{0F76037F-4CDF-44A5-9693-69F95941A8FB}" srcOrd="3" destOrd="0" presId="urn:microsoft.com/office/officeart/2005/8/layout/chevron2"/>
    <dgm:cxn modelId="{772193F6-D479-4598-B0A8-47EB69B3D4EF}" type="presParOf" srcId="{BC2FEACE-A2C0-405F-AA4F-0CE47BACC00F}" destId="{A8B37CDD-A200-419C-9D29-AAADE80AD260}" srcOrd="4" destOrd="0" presId="urn:microsoft.com/office/officeart/2005/8/layout/chevron2"/>
    <dgm:cxn modelId="{FBAB72D2-D567-4226-A664-60F6799C208E}" type="presParOf" srcId="{A8B37CDD-A200-419C-9D29-AAADE80AD260}" destId="{A6757810-9286-494A-8EB1-AEC5B5BE08EA}" srcOrd="0" destOrd="0" presId="urn:microsoft.com/office/officeart/2005/8/layout/chevron2"/>
    <dgm:cxn modelId="{0B12CAF7-1D5D-48C7-94AF-21BDB4D5EA4A}" type="presParOf" srcId="{A8B37CDD-A200-419C-9D29-AAADE80AD260}" destId="{CF779EB3-EE4B-45BB-AC42-EF3C18F6562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B581EE-49AB-44D0-8B25-26F9C745DE20}" type="doc">
      <dgm:prSet loTypeId="urn:microsoft.com/office/officeart/2005/8/layout/vProcess5" loCatId="process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34E04CA-8B1F-4853-ACE6-42E282492177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Космические аппараты или ракеты используют топливо – гептил.</a:t>
          </a:r>
        </a:p>
      </dgm:t>
    </dgm:pt>
    <dgm:pt modelId="{7ADCEA9F-D899-4A19-A359-C626451092D8}" type="parTrans" cxnId="{57F0EFE0-8629-47CF-996D-C5CF16E66D06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99B900C0-3A5E-422F-8C1D-0EED441EB8F6}" type="sibTrans" cxnId="{57F0EFE0-8629-47CF-996D-C5CF16E66D06}">
      <dgm:prSet custT="1"/>
      <dgm:spPr/>
      <dgm:t>
        <a:bodyPr/>
        <a:lstStyle/>
        <a:p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2F9CB02-91F6-48BA-A4C5-A888DE04F3BC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Он привлекателен для ракетчиков своей колоссальной энергоемкостью. </a:t>
          </a:r>
          <a:endParaRPr lang="kk-KZ" sz="2400" dirty="0">
            <a:latin typeface="Times New Roman" pitchFamily="18" charset="0"/>
            <a:cs typeface="Times New Roman" pitchFamily="18" charset="0"/>
          </a:endParaRPr>
        </a:p>
      </dgm:t>
    </dgm:pt>
    <dgm:pt modelId="{F2D53C2D-25D1-4E2B-86A7-D0CFF15A2688}" type="parTrans" cxnId="{760850A1-14A2-4D4F-96DA-303B9B27ED27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84348DB2-CEF6-4937-903E-1505BDABB7CB}" type="sibTrans" cxnId="{760850A1-14A2-4D4F-96DA-303B9B27ED27}">
      <dgm:prSet custT="1"/>
      <dgm:spPr/>
      <dgm:t>
        <a:bodyPr/>
        <a:lstStyle/>
        <a:p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D3AF4118-EE6A-4D92-BDC3-A3256EF75F3C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Однако данное топливо создает огромные проблемы при его изготовлении, хранении, транспортировке и применении.</a:t>
          </a:r>
        </a:p>
      </dgm:t>
    </dgm:pt>
    <dgm:pt modelId="{D48BC232-F360-492E-8841-01417ACD7D3C}" type="parTrans" cxnId="{8C5A96E5-F2B0-4E79-ABCA-D4465C22599D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76011FB6-CBAB-4396-8CAF-7F266DE3E36B}" type="sibTrans" cxnId="{8C5A96E5-F2B0-4E79-ABCA-D4465C22599D}">
      <dgm:prSet custT="1"/>
      <dgm:spPr/>
      <dgm:t>
        <a:bodyPr/>
        <a:lstStyle/>
        <a:p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B2902984-D689-4859-933C-47148210D4AD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Гептил является стабильным веществом и сохраняется в почве на протяжении десятков лет.</a:t>
          </a:r>
        </a:p>
      </dgm:t>
    </dgm:pt>
    <dgm:pt modelId="{0F302708-15E7-46FC-9FAB-501BFB41E61F}" type="parTrans" cxnId="{9901552E-5680-44EF-BBE5-0516D56E3F7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16AF370-1417-43E4-8FC6-00C9D8133B36}" type="sibTrans" cxnId="{9901552E-5680-44EF-BBE5-0516D56E3F7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26A7830E-3645-4771-BE65-77C9C26B9F84}" type="pres">
      <dgm:prSet presAssocID="{51B581EE-49AB-44D0-8B25-26F9C745DE20}" presName="outerComposite" presStyleCnt="0">
        <dgm:presLayoutVars>
          <dgm:chMax val="5"/>
          <dgm:dir/>
          <dgm:resizeHandles val="exact"/>
        </dgm:presLayoutVars>
      </dgm:prSet>
      <dgm:spPr/>
    </dgm:pt>
    <dgm:pt modelId="{E8F372C5-9394-416C-B8D3-1AC902397B5A}" type="pres">
      <dgm:prSet presAssocID="{51B581EE-49AB-44D0-8B25-26F9C745DE20}" presName="dummyMaxCanvas" presStyleCnt="0">
        <dgm:presLayoutVars/>
      </dgm:prSet>
      <dgm:spPr/>
    </dgm:pt>
    <dgm:pt modelId="{32B3BE72-205C-49B1-B286-ADB92DBFE344}" type="pres">
      <dgm:prSet presAssocID="{51B581EE-49AB-44D0-8B25-26F9C745DE20}" presName="FourNodes_1" presStyleLbl="node1" presStyleIdx="0" presStyleCnt="4">
        <dgm:presLayoutVars>
          <dgm:bulletEnabled val="1"/>
        </dgm:presLayoutVars>
      </dgm:prSet>
      <dgm:spPr/>
    </dgm:pt>
    <dgm:pt modelId="{8E383437-0E97-4ABF-B5BF-7C06B97B014B}" type="pres">
      <dgm:prSet presAssocID="{51B581EE-49AB-44D0-8B25-26F9C745DE20}" presName="FourNodes_2" presStyleLbl="node1" presStyleIdx="1" presStyleCnt="4" custLinFactNeighborY="-7480">
        <dgm:presLayoutVars>
          <dgm:bulletEnabled val="1"/>
        </dgm:presLayoutVars>
      </dgm:prSet>
      <dgm:spPr/>
    </dgm:pt>
    <dgm:pt modelId="{78FB41C0-9354-4D7D-A78E-029F40EBDF70}" type="pres">
      <dgm:prSet presAssocID="{51B581EE-49AB-44D0-8B25-26F9C745DE20}" presName="FourNodes_3" presStyleLbl="node1" presStyleIdx="2" presStyleCnt="4" custScaleY="124604" custLinFactNeighborY="-4675">
        <dgm:presLayoutVars>
          <dgm:bulletEnabled val="1"/>
        </dgm:presLayoutVars>
      </dgm:prSet>
      <dgm:spPr/>
    </dgm:pt>
    <dgm:pt modelId="{FFE6CA4B-4F96-401A-8AF6-716A000DE577}" type="pres">
      <dgm:prSet presAssocID="{51B581EE-49AB-44D0-8B25-26F9C745DE20}" presName="FourNodes_4" presStyleLbl="node1" presStyleIdx="3" presStyleCnt="4">
        <dgm:presLayoutVars>
          <dgm:bulletEnabled val="1"/>
        </dgm:presLayoutVars>
      </dgm:prSet>
      <dgm:spPr/>
    </dgm:pt>
    <dgm:pt modelId="{0426D209-982C-454C-945F-E30740D0EE53}" type="pres">
      <dgm:prSet presAssocID="{51B581EE-49AB-44D0-8B25-26F9C745DE20}" presName="FourConn_1-2" presStyleLbl="fgAccFollowNode1" presStyleIdx="0" presStyleCnt="3">
        <dgm:presLayoutVars>
          <dgm:bulletEnabled val="1"/>
        </dgm:presLayoutVars>
      </dgm:prSet>
      <dgm:spPr/>
    </dgm:pt>
    <dgm:pt modelId="{9E522B31-E095-4739-882F-6D7C2B3DBD3A}" type="pres">
      <dgm:prSet presAssocID="{51B581EE-49AB-44D0-8B25-26F9C745DE20}" presName="FourConn_2-3" presStyleLbl="fgAccFollowNode1" presStyleIdx="1" presStyleCnt="3">
        <dgm:presLayoutVars>
          <dgm:bulletEnabled val="1"/>
        </dgm:presLayoutVars>
      </dgm:prSet>
      <dgm:spPr/>
    </dgm:pt>
    <dgm:pt modelId="{3713056B-1F0F-42F1-84B1-A0ABCDCB2165}" type="pres">
      <dgm:prSet presAssocID="{51B581EE-49AB-44D0-8B25-26F9C745DE20}" presName="FourConn_3-4" presStyleLbl="fgAccFollowNode1" presStyleIdx="2" presStyleCnt="3">
        <dgm:presLayoutVars>
          <dgm:bulletEnabled val="1"/>
        </dgm:presLayoutVars>
      </dgm:prSet>
      <dgm:spPr/>
    </dgm:pt>
    <dgm:pt modelId="{75D1D5B5-4814-4364-8D2F-A4ACC4C0F146}" type="pres">
      <dgm:prSet presAssocID="{51B581EE-49AB-44D0-8B25-26F9C745DE20}" presName="FourNodes_1_text" presStyleLbl="node1" presStyleIdx="3" presStyleCnt="4">
        <dgm:presLayoutVars>
          <dgm:bulletEnabled val="1"/>
        </dgm:presLayoutVars>
      </dgm:prSet>
      <dgm:spPr/>
    </dgm:pt>
    <dgm:pt modelId="{50CC2CE7-1486-4C5D-AC3E-FBE574EA632F}" type="pres">
      <dgm:prSet presAssocID="{51B581EE-49AB-44D0-8B25-26F9C745DE20}" presName="FourNodes_2_text" presStyleLbl="node1" presStyleIdx="3" presStyleCnt="4">
        <dgm:presLayoutVars>
          <dgm:bulletEnabled val="1"/>
        </dgm:presLayoutVars>
      </dgm:prSet>
      <dgm:spPr/>
    </dgm:pt>
    <dgm:pt modelId="{432EDF5D-990A-45C4-88DF-238B6B583F9F}" type="pres">
      <dgm:prSet presAssocID="{51B581EE-49AB-44D0-8B25-26F9C745DE20}" presName="FourNodes_3_text" presStyleLbl="node1" presStyleIdx="3" presStyleCnt="4">
        <dgm:presLayoutVars>
          <dgm:bulletEnabled val="1"/>
        </dgm:presLayoutVars>
      </dgm:prSet>
      <dgm:spPr/>
    </dgm:pt>
    <dgm:pt modelId="{7A92868D-9C7A-4745-A117-E583307DDAF6}" type="pres">
      <dgm:prSet presAssocID="{51B581EE-49AB-44D0-8B25-26F9C745DE20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DBD7D901-1855-4B14-B126-E0F2DE297988}" type="presOf" srcId="{92F9CB02-91F6-48BA-A4C5-A888DE04F3BC}" destId="{8E383437-0E97-4ABF-B5BF-7C06B97B014B}" srcOrd="0" destOrd="0" presId="urn:microsoft.com/office/officeart/2005/8/layout/vProcess5"/>
    <dgm:cxn modelId="{6B2E331C-2BD9-4BDF-A8AC-7B6BDFE69C05}" type="presOf" srcId="{D3AF4118-EE6A-4D92-BDC3-A3256EF75F3C}" destId="{78FB41C0-9354-4D7D-A78E-029F40EBDF70}" srcOrd="0" destOrd="0" presId="urn:microsoft.com/office/officeart/2005/8/layout/vProcess5"/>
    <dgm:cxn modelId="{479AB41F-023E-466A-8B7F-1F3BDAAC2999}" type="presOf" srcId="{76011FB6-CBAB-4396-8CAF-7F266DE3E36B}" destId="{3713056B-1F0F-42F1-84B1-A0ABCDCB2165}" srcOrd="0" destOrd="0" presId="urn:microsoft.com/office/officeart/2005/8/layout/vProcess5"/>
    <dgm:cxn modelId="{9901552E-5680-44EF-BBE5-0516D56E3F75}" srcId="{51B581EE-49AB-44D0-8B25-26F9C745DE20}" destId="{B2902984-D689-4859-933C-47148210D4AD}" srcOrd="3" destOrd="0" parTransId="{0F302708-15E7-46FC-9FAB-501BFB41E61F}" sibTransId="{916AF370-1417-43E4-8FC6-00C9D8133B36}"/>
    <dgm:cxn modelId="{F179B15E-172F-466D-9DDF-1CEF88254BCD}" type="presOf" srcId="{92F9CB02-91F6-48BA-A4C5-A888DE04F3BC}" destId="{50CC2CE7-1486-4C5D-AC3E-FBE574EA632F}" srcOrd="1" destOrd="0" presId="urn:microsoft.com/office/officeart/2005/8/layout/vProcess5"/>
    <dgm:cxn modelId="{F919CC46-04D3-4198-947A-96E6FE436A0D}" type="presOf" srcId="{B2902984-D689-4859-933C-47148210D4AD}" destId="{FFE6CA4B-4F96-401A-8AF6-716A000DE577}" srcOrd="0" destOrd="0" presId="urn:microsoft.com/office/officeart/2005/8/layout/vProcess5"/>
    <dgm:cxn modelId="{4416345A-4189-485A-A0F6-89A4BB6AC2BF}" type="presOf" srcId="{634E04CA-8B1F-4853-ACE6-42E282492177}" destId="{75D1D5B5-4814-4364-8D2F-A4ACC4C0F146}" srcOrd="1" destOrd="0" presId="urn:microsoft.com/office/officeart/2005/8/layout/vProcess5"/>
    <dgm:cxn modelId="{164C2981-BB0A-454D-9DFE-9C99CA4BFE53}" type="presOf" srcId="{B2902984-D689-4859-933C-47148210D4AD}" destId="{7A92868D-9C7A-4745-A117-E583307DDAF6}" srcOrd="1" destOrd="0" presId="urn:microsoft.com/office/officeart/2005/8/layout/vProcess5"/>
    <dgm:cxn modelId="{10ED4082-412A-421B-8EB5-C2B5E96DDC1A}" type="presOf" srcId="{634E04CA-8B1F-4853-ACE6-42E282492177}" destId="{32B3BE72-205C-49B1-B286-ADB92DBFE344}" srcOrd="0" destOrd="0" presId="urn:microsoft.com/office/officeart/2005/8/layout/vProcess5"/>
    <dgm:cxn modelId="{567EC39D-50C6-48DD-8CBE-0B1A85EADBFE}" type="presOf" srcId="{84348DB2-CEF6-4937-903E-1505BDABB7CB}" destId="{9E522B31-E095-4739-882F-6D7C2B3DBD3A}" srcOrd="0" destOrd="0" presId="urn:microsoft.com/office/officeart/2005/8/layout/vProcess5"/>
    <dgm:cxn modelId="{760850A1-14A2-4D4F-96DA-303B9B27ED27}" srcId="{51B581EE-49AB-44D0-8B25-26F9C745DE20}" destId="{92F9CB02-91F6-48BA-A4C5-A888DE04F3BC}" srcOrd="1" destOrd="0" parTransId="{F2D53C2D-25D1-4E2B-86A7-D0CFF15A2688}" sibTransId="{84348DB2-CEF6-4937-903E-1505BDABB7CB}"/>
    <dgm:cxn modelId="{49D768AA-B30F-4B89-86B3-4300E3499E22}" type="presOf" srcId="{D3AF4118-EE6A-4D92-BDC3-A3256EF75F3C}" destId="{432EDF5D-990A-45C4-88DF-238B6B583F9F}" srcOrd="1" destOrd="0" presId="urn:microsoft.com/office/officeart/2005/8/layout/vProcess5"/>
    <dgm:cxn modelId="{A236E8C9-2088-4DC6-A233-294F929F3E9F}" type="presOf" srcId="{51B581EE-49AB-44D0-8B25-26F9C745DE20}" destId="{26A7830E-3645-4771-BE65-77C9C26B9F84}" srcOrd="0" destOrd="0" presId="urn:microsoft.com/office/officeart/2005/8/layout/vProcess5"/>
    <dgm:cxn modelId="{57F0EFE0-8629-47CF-996D-C5CF16E66D06}" srcId="{51B581EE-49AB-44D0-8B25-26F9C745DE20}" destId="{634E04CA-8B1F-4853-ACE6-42E282492177}" srcOrd="0" destOrd="0" parTransId="{7ADCEA9F-D899-4A19-A359-C626451092D8}" sibTransId="{99B900C0-3A5E-422F-8C1D-0EED441EB8F6}"/>
    <dgm:cxn modelId="{8C5A96E5-F2B0-4E79-ABCA-D4465C22599D}" srcId="{51B581EE-49AB-44D0-8B25-26F9C745DE20}" destId="{D3AF4118-EE6A-4D92-BDC3-A3256EF75F3C}" srcOrd="2" destOrd="0" parTransId="{D48BC232-F360-492E-8841-01417ACD7D3C}" sibTransId="{76011FB6-CBAB-4396-8CAF-7F266DE3E36B}"/>
    <dgm:cxn modelId="{390D16F3-4D0F-45A5-822D-AFD6704E0137}" type="presOf" srcId="{99B900C0-3A5E-422F-8C1D-0EED441EB8F6}" destId="{0426D209-982C-454C-945F-E30740D0EE53}" srcOrd="0" destOrd="0" presId="urn:microsoft.com/office/officeart/2005/8/layout/vProcess5"/>
    <dgm:cxn modelId="{3928C2C4-1DEB-407D-A0E9-8882CE3C2428}" type="presParOf" srcId="{26A7830E-3645-4771-BE65-77C9C26B9F84}" destId="{E8F372C5-9394-416C-B8D3-1AC902397B5A}" srcOrd="0" destOrd="0" presId="urn:microsoft.com/office/officeart/2005/8/layout/vProcess5"/>
    <dgm:cxn modelId="{FAEEEF99-14E5-4D41-94D6-A1CFDB45A341}" type="presParOf" srcId="{26A7830E-3645-4771-BE65-77C9C26B9F84}" destId="{32B3BE72-205C-49B1-B286-ADB92DBFE344}" srcOrd="1" destOrd="0" presId="urn:microsoft.com/office/officeart/2005/8/layout/vProcess5"/>
    <dgm:cxn modelId="{02434DC0-5694-4B45-9092-3DB0F8D6A4DC}" type="presParOf" srcId="{26A7830E-3645-4771-BE65-77C9C26B9F84}" destId="{8E383437-0E97-4ABF-B5BF-7C06B97B014B}" srcOrd="2" destOrd="0" presId="urn:microsoft.com/office/officeart/2005/8/layout/vProcess5"/>
    <dgm:cxn modelId="{EE1F3950-EA14-4F9D-BE8E-67982401AE3C}" type="presParOf" srcId="{26A7830E-3645-4771-BE65-77C9C26B9F84}" destId="{78FB41C0-9354-4D7D-A78E-029F40EBDF70}" srcOrd="3" destOrd="0" presId="urn:microsoft.com/office/officeart/2005/8/layout/vProcess5"/>
    <dgm:cxn modelId="{DA31FA18-DE5C-4E50-900D-BB2C6B307EB8}" type="presParOf" srcId="{26A7830E-3645-4771-BE65-77C9C26B9F84}" destId="{FFE6CA4B-4F96-401A-8AF6-716A000DE577}" srcOrd="4" destOrd="0" presId="urn:microsoft.com/office/officeart/2005/8/layout/vProcess5"/>
    <dgm:cxn modelId="{D091AAE4-B3B1-469A-953D-C35D40B79BB5}" type="presParOf" srcId="{26A7830E-3645-4771-BE65-77C9C26B9F84}" destId="{0426D209-982C-454C-945F-E30740D0EE53}" srcOrd="5" destOrd="0" presId="urn:microsoft.com/office/officeart/2005/8/layout/vProcess5"/>
    <dgm:cxn modelId="{2D7B5B47-A3CD-49DC-BF7A-1F8B717F58DC}" type="presParOf" srcId="{26A7830E-3645-4771-BE65-77C9C26B9F84}" destId="{9E522B31-E095-4739-882F-6D7C2B3DBD3A}" srcOrd="6" destOrd="0" presId="urn:microsoft.com/office/officeart/2005/8/layout/vProcess5"/>
    <dgm:cxn modelId="{A937605A-94EE-4D8B-8DC9-4CDA435D3C41}" type="presParOf" srcId="{26A7830E-3645-4771-BE65-77C9C26B9F84}" destId="{3713056B-1F0F-42F1-84B1-A0ABCDCB2165}" srcOrd="7" destOrd="0" presId="urn:microsoft.com/office/officeart/2005/8/layout/vProcess5"/>
    <dgm:cxn modelId="{1970AFD0-25BC-43BA-9E94-BB9CE791E911}" type="presParOf" srcId="{26A7830E-3645-4771-BE65-77C9C26B9F84}" destId="{75D1D5B5-4814-4364-8D2F-A4ACC4C0F146}" srcOrd="8" destOrd="0" presId="urn:microsoft.com/office/officeart/2005/8/layout/vProcess5"/>
    <dgm:cxn modelId="{31F0F957-6D91-48F1-9692-52FED6FCFFA4}" type="presParOf" srcId="{26A7830E-3645-4771-BE65-77C9C26B9F84}" destId="{50CC2CE7-1486-4C5D-AC3E-FBE574EA632F}" srcOrd="9" destOrd="0" presId="urn:microsoft.com/office/officeart/2005/8/layout/vProcess5"/>
    <dgm:cxn modelId="{8E841449-2C43-4608-A6EC-F984038B9234}" type="presParOf" srcId="{26A7830E-3645-4771-BE65-77C9C26B9F84}" destId="{432EDF5D-990A-45C4-88DF-238B6B583F9F}" srcOrd="10" destOrd="0" presId="urn:microsoft.com/office/officeart/2005/8/layout/vProcess5"/>
    <dgm:cxn modelId="{7E98883C-066D-4E5F-A040-DD0C79388403}" type="presParOf" srcId="{26A7830E-3645-4771-BE65-77C9C26B9F84}" destId="{7A92868D-9C7A-4745-A117-E583307DDAF6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FE6CDD-C438-497E-BA0D-5099DDAA2BE4}">
      <dsp:nvSpPr>
        <dsp:cNvPr id="0" name=""/>
        <dsp:cNvSpPr/>
      </dsp:nvSpPr>
      <dsp:spPr>
        <a:xfrm rot="5400000">
          <a:off x="-213228" y="215645"/>
          <a:ext cx="1421524" cy="995067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99951"/>
        <a:ext cx="995067" cy="426457"/>
      </dsp:txXfrm>
    </dsp:sp>
    <dsp:sp modelId="{69EA2ED7-E848-4944-B47D-19449B1A164B}">
      <dsp:nvSpPr>
        <dsp:cNvPr id="0" name=""/>
        <dsp:cNvSpPr/>
      </dsp:nvSpPr>
      <dsp:spPr>
        <a:xfrm rot="5400000">
          <a:off x="4069844" y="-3072360"/>
          <a:ext cx="923991" cy="70735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Вы когда-нибудь думали о будущем? Будущее, какое оно? </a:t>
          </a:r>
        </a:p>
      </dsp:txBody>
      <dsp:txXfrm rot="-5400000">
        <a:off x="995067" y="47523"/>
        <a:ext cx="7028439" cy="833779"/>
      </dsp:txXfrm>
    </dsp:sp>
    <dsp:sp modelId="{C634B2B5-150B-4706-AA64-D0E8A676DDEB}">
      <dsp:nvSpPr>
        <dsp:cNvPr id="0" name=""/>
        <dsp:cNvSpPr/>
      </dsp:nvSpPr>
      <dsp:spPr>
        <a:xfrm rot="5400000">
          <a:off x="-213228" y="1440737"/>
          <a:ext cx="1421524" cy="995067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1725043"/>
        <a:ext cx="995067" cy="426457"/>
      </dsp:txXfrm>
    </dsp:sp>
    <dsp:sp modelId="{4FB06B1E-8FFF-445C-8F2B-798BE808E455}">
      <dsp:nvSpPr>
        <dsp:cNvPr id="0" name=""/>
        <dsp:cNvSpPr/>
      </dsp:nvSpPr>
      <dsp:spPr>
        <a:xfrm rot="5400000">
          <a:off x="4069844" y="-1847268"/>
          <a:ext cx="923991" cy="70735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Как часто мы задумываемся о том, что нас (человечество) ждет через 20 и более лет?</a:t>
          </a:r>
        </a:p>
      </dsp:txBody>
      <dsp:txXfrm rot="-5400000">
        <a:off x="995067" y="1272615"/>
        <a:ext cx="7028439" cy="833779"/>
      </dsp:txXfrm>
    </dsp:sp>
    <dsp:sp modelId="{A6757810-9286-494A-8EB1-AEC5B5BE08EA}">
      <dsp:nvSpPr>
        <dsp:cNvPr id="0" name=""/>
        <dsp:cNvSpPr/>
      </dsp:nvSpPr>
      <dsp:spPr>
        <a:xfrm rot="5400000">
          <a:off x="-213228" y="2665828"/>
          <a:ext cx="1421524" cy="995067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950134"/>
        <a:ext cx="995067" cy="426457"/>
      </dsp:txXfrm>
    </dsp:sp>
    <dsp:sp modelId="{CF779EB3-EE4B-45BB-AC42-EF3C18F65625}">
      <dsp:nvSpPr>
        <dsp:cNvPr id="0" name=""/>
        <dsp:cNvSpPr/>
      </dsp:nvSpPr>
      <dsp:spPr>
        <a:xfrm rot="5400000">
          <a:off x="4069844" y="-622177"/>
          <a:ext cx="923991" cy="707354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Человеческая деятельность, а именно, освоение космоса … Нужно ли это?</a:t>
          </a:r>
        </a:p>
      </dsp:txBody>
      <dsp:txXfrm rot="-5400000">
        <a:off x="995067" y="2497706"/>
        <a:ext cx="7028439" cy="8337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B3BE72-205C-49B1-B286-ADB92DBFE344}">
      <dsp:nvSpPr>
        <dsp:cNvPr id="0" name=""/>
        <dsp:cNvSpPr/>
      </dsp:nvSpPr>
      <dsp:spPr>
        <a:xfrm>
          <a:off x="0" y="0"/>
          <a:ext cx="6583680" cy="11924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Космические аппараты или ракеты используют топливо – гептил.</a:t>
          </a:r>
        </a:p>
      </dsp:txBody>
      <dsp:txXfrm>
        <a:off x="0" y="0"/>
        <a:ext cx="5265969" cy="1192498"/>
      </dsp:txXfrm>
    </dsp:sp>
    <dsp:sp modelId="{8E383437-0E97-4ABF-B5BF-7C06B97B014B}">
      <dsp:nvSpPr>
        <dsp:cNvPr id="0" name=""/>
        <dsp:cNvSpPr/>
      </dsp:nvSpPr>
      <dsp:spPr>
        <a:xfrm>
          <a:off x="551383" y="1320117"/>
          <a:ext cx="6583680" cy="11924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Он привлекателен для ракетчиков своей колоссальной энергоемкостью. </a:t>
          </a:r>
          <a:endParaRPr lang="kk-KZ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1383" y="1320117"/>
        <a:ext cx="5257172" cy="1192498"/>
      </dsp:txXfrm>
    </dsp:sp>
    <dsp:sp modelId="{78FB41C0-9354-4D7D-A78E-029F40EBDF70}">
      <dsp:nvSpPr>
        <dsp:cNvPr id="0" name=""/>
        <dsp:cNvSpPr/>
      </dsp:nvSpPr>
      <dsp:spPr>
        <a:xfrm>
          <a:off x="1094536" y="2616181"/>
          <a:ext cx="6583680" cy="14859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Однако данное топливо создает огромные проблемы при его изготовлении, хранении, транспортировке и применении.</a:t>
          </a:r>
        </a:p>
      </dsp:txBody>
      <dsp:txXfrm>
        <a:off x="1094536" y="2616181"/>
        <a:ext cx="5265402" cy="1485900"/>
      </dsp:txXfrm>
    </dsp:sp>
    <dsp:sp modelId="{FFE6CA4B-4F96-401A-8AF6-716A000DE577}">
      <dsp:nvSpPr>
        <dsp:cNvPr id="0" name=""/>
        <dsp:cNvSpPr/>
      </dsp:nvSpPr>
      <dsp:spPr>
        <a:xfrm>
          <a:off x="1645920" y="4227948"/>
          <a:ext cx="6583680" cy="11924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Гептил является стабильным веществом и сохраняется в почве на протяжении десятков лет.</a:t>
          </a:r>
        </a:p>
      </dsp:txBody>
      <dsp:txXfrm>
        <a:off x="1645920" y="4227948"/>
        <a:ext cx="5257172" cy="1192498"/>
      </dsp:txXfrm>
    </dsp:sp>
    <dsp:sp modelId="{0426D209-982C-454C-945F-E30740D0EE53}">
      <dsp:nvSpPr>
        <dsp:cNvPr id="0" name=""/>
        <dsp:cNvSpPr/>
      </dsp:nvSpPr>
      <dsp:spPr>
        <a:xfrm>
          <a:off x="5808556" y="913345"/>
          <a:ext cx="775123" cy="775123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08556" y="913345"/>
        <a:ext cx="775123" cy="775123"/>
      </dsp:txXfrm>
    </dsp:sp>
    <dsp:sp modelId="{9E522B31-E095-4739-882F-6D7C2B3DBD3A}">
      <dsp:nvSpPr>
        <dsp:cNvPr id="0" name=""/>
        <dsp:cNvSpPr/>
      </dsp:nvSpPr>
      <dsp:spPr>
        <a:xfrm>
          <a:off x="6359939" y="2322661"/>
          <a:ext cx="775123" cy="775123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359939" y="2322661"/>
        <a:ext cx="775123" cy="775123"/>
      </dsp:txXfrm>
    </dsp:sp>
    <dsp:sp modelId="{3713056B-1F0F-42F1-84B1-A0ABCDCB2165}">
      <dsp:nvSpPr>
        <dsp:cNvPr id="0" name=""/>
        <dsp:cNvSpPr/>
      </dsp:nvSpPr>
      <dsp:spPr>
        <a:xfrm>
          <a:off x="6903092" y="3731977"/>
          <a:ext cx="775123" cy="775123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903092" y="3731977"/>
        <a:ext cx="775123" cy="7751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1FE9-80A9-1340-B8F1-43815AF740B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EBA62-525A-6049-9F4E-D35F98F5D7F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0978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1FE9-80A9-1340-B8F1-43815AF740B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EBA62-525A-6049-9F4E-D35F98F5D7F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8103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1FE9-80A9-1340-B8F1-43815AF740B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EBA62-525A-6049-9F4E-D35F98F5D7F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5625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1FE9-80A9-1340-B8F1-43815AF740B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EBA62-525A-6049-9F4E-D35F98F5D7F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3311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1FE9-80A9-1340-B8F1-43815AF740B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EBA62-525A-6049-9F4E-D35F98F5D7F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9745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1FE9-80A9-1340-B8F1-43815AF740B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EBA62-525A-6049-9F4E-D35F98F5D7F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229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1FE9-80A9-1340-B8F1-43815AF740B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EBA62-525A-6049-9F4E-D35F98F5D7F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7097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1FE9-80A9-1340-B8F1-43815AF740B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EBA62-525A-6049-9F4E-D35F98F5D7F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538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1FE9-80A9-1340-B8F1-43815AF740B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EBA62-525A-6049-9F4E-D35F98F5D7F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7162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1FE9-80A9-1340-B8F1-43815AF740B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EBA62-525A-6049-9F4E-D35F98F5D7F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4371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1FE9-80A9-1340-B8F1-43815AF740B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EBA62-525A-6049-9F4E-D35F98F5D7F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9105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B1FE9-80A9-1340-B8F1-43815AF740BF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EBA62-525A-6049-9F4E-D35F98F5D7F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709611" y="4091643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92740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8. КОСМОС: </a:t>
            </a:r>
            <a:b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СЕГОДНЯ! ЗАВТРА? 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088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62000" r="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0907405"/>
              </p:ext>
            </p:extLst>
          </p:nvPr>
        </p:nvGraphicFramePr>
        <p:xfrm>
          <a:off x="618186" y="373487"/>
          <a:ext cx="8068613" cy="38765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773650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9" y="450762"/>
            <a:ext cx="4990563" cy="379926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Космос (</a:t>
            </a:r>
            <a:r>
              <a:rPr lang="ru-RU" sz="2200" u="sng" dirty="0">
                <a:latin typeface="Times New Roman" pitchFamily="18" charset="0"/>
                <a:cs typeface="Times New Roman" pitchFamily="18" charset="0"/>
              </a:rPr>
              <a:t>греч.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200" dirty="0" err="1">
                <a:latin typeface="Times New Roman" pitchFamily="18" charset="0"/>
                <a:cs typeface="Times New Roman" pitchFamily="18" charset="0"/>
              </a:rPr>
              <a:t>κσμος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«упорядоченное», «красивое») – строение, мир, вселенная, мироздание, материальный мир. </a:t>
            </a: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Начало практическому освоению космоса было положено 4 октября 1957 года запуском первого искусственного спутника Земли (ИСЗ) в Советском Союзе.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53792" y="4378817"/>
            <a:ext cx="8133008" cy="208637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Скажите, кто был первым космонавтом?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Вы помните, в каком году был его полет на орбиту?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Каких казахстанских космонавтов вы знаете?</a:t>
            </a:r>
          </a:p>
        </p:txBody>
      </p:sp>
      <p:pic>
        <p:nvPicPr>
          <p:cNvPr id="1026" name="Picture 2" descr="http://www.suvenirvip.ru/images/catalog/iden_a46a754b204b8dbol.galaktik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9" t="-1031" r="-301" b="-1518"/>
          <a:stretch>
            <a:fillRect/>
          </a:stretch>
        </p:blipFill>
        <p:spPr bwMode="auto">
          <a:xfrm>
            <a:off x="5666704" y="321972"/>
            <a:ext cx="3020095" cy="2189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http://t2.gstatic.com/images?q=tbn:OanqHhC0i9BJ0M:http://children.claw.ru/3_earth_universe/content/005/22.jp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3" t="-1570" r="-378" b="-2562"/>
          <a:stretch>
            <a:fillRect/>
          </a:stretch>
        </p:blipFill>
        <p:spPr bwMode="auto">
          <a:xfrm>
            <a:off x="5666705" y="2343955"/>
            <a:ext cx="3020095" cy="203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9316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695831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Космонавтика, как и любая хозяйственная деятельность, оказывает существенное воздействие на природную среду. Освоение космоса для всех очень важно, но еще более важна окружающая человека природа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103807"/>
            <a:ext cx="8229600" cy="328411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/>
              <a:t>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18196" y="2305647"/>
            <a:ext cx="45030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же можно сделать?</a:t>
            </a:r>
          </a:p>
        </p:txBody>
      </p:sp>
    </p:spTree>
    <p:extLst>
      <p:ext uri="{BB962C8B-B14F-4D97-AF65-F5344CB8AC3E}">
        <p14:creationId xmlns:p14="http://schemas.microsoft.com/office/powerpoint/2010/main" val="1927832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Влияние запусков ракет на окружающую среду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5677" y="1662337"/>
            <a:ext cx="5223850" cy="4724351"/>
          </a:xfrm>
          <a:prstGeom prst="rightArrowCallout">
            <a:avLst>
              <a:gd name="adj1" fmla="val 45718"/>
              <a:gd name="adj2" fmla="val 49727"/>
              <a:gd name="adj3" fmla="val 26635"/>
              <a:gd name="adj4" fmla="val 6497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Запуск ракет отрицательно влияет на все компоненты окружающей среды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Резкие колебания метеорологических факторов вызывают развитие различного рода патологических состояний и обострений болезней.</a:t>
            </a:r>
          </a:p>
        </p:txBody>
      </p:sp>
      <p:pic>
        <p:nvPicPr>
          <p:cNvPr id="1025" name="Picture 1" descr="http://expert.ru/images/online/322138_img/pic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645" y="1505719"/>
            <a:ext cx="2801154" cy="20764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http://www.membrana.ru/images/articles/1148907132-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645" y="3822364"/>
            <a:ext cx="2704563" cy="25643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319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Напишите, как запуски ракет влияют на компоненты окружающей среды?</a:t>
            </a:r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721216" y="1532585"/>
            <a:ext cx="7688687" cy="4919729"/>
          </a:xfrm>
          <a:prstGeom prst="horizontalScroll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Например,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Wingdings" pitchFamily="2" charset="2"/>
              <a:buChar char="q"/>
              <a:tabLst/>
            </a:pP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продукты сгорания загрязняют атмосферный воздух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Wingdings" pitchFamily="2" charset="2"/>
              <a:buChar char="q"/>
              <a:tabLst/>
            </a:pP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ракеты разрушают озоновый слой атмосферы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Продолжите список</a:t>
            </a:r>
            <a:r>
              <a:rPr kumimoji="0" lang="ru-RU" altLang="ru-RU" sz="24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_________________________________________________________________________________________________________________________________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841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01019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Проблема «космического мусора» в околоземной среде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7368" y="5326490"/>
            <a:ext cx="8205088" cy="116575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Знаете ли вы еще что-нибудь о влиянии космической деятельности на окружающую среду, например, из газет, новостей и т.д.</a:t>
            </a:r>
          </a:p>
        </p:txBody>
      </p:sp>
      <p:pic>
        <p:nvPicPr>
          <p:cNvPr id="2049" name="Picture 1" descr="Bee-Hive-6_H1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910" y="1476102"/>
            <a:ext cx="3996889" cy="35272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85852" y="4938288"/>
            <a:ext cx="380094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Times New Roman" charset="0"/>
                <a:ea typeface="Calibri" charset="0"/>
              </a:rPr>
              <a:t>Фото</a:t>
            </a:r>
            <a:r>
              <a:rPr lang="en-US" sz="1200" dirty="0">
                <a:latin typeface="Times New Roman" charset="0"/>
                <a:ea typeface="Calibri" charset="0"/>
              </a:rPr>
              <a:t>: European Space Operations Center</a:t>
            </a:r>
            <a:r>
              <a:rPr lang="ru-RU" sz="1200" dirty="0"/>
              <a:t>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87368" y="1476102"/>
            <a:ext cx="3893192" cy="346218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 времени запуска Спутника 4 октября 1957 до января 2008 года 4600 запусков вывели в космос около 6000 спутников.</a:t>
            </a: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Вот так теперь Земля выглядит из космоса </a:t>
            </a:r>
          </a:p>
        </p:txBody>
      </p:sp>
    </p:spTree>
    <p:extLst>
      <p:ext uri="{BB962C8B-B14F-4D97-AF65-F5344CB8AC3E}">
        <p14:creationId xmlns:p14="http://schemas.microsoft.com/office/powerpoint/2010/main" val="1250652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92013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Загрязнение топливом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36469"/>
          <a:ext cx="8229600" cy="54204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1308" y="334077"/>
            <a:ext cx="5880774" cy="354559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Другие страны – участники освоения космоса – делают акцент на твердое топливо, они не так вредны, как гептил. Но космодромы США и Франции расположены на берегах океанов, туда и попадают космические обломки. Доказано, что морская вода обладает свойством нейтрализации ракетных отходов </a:t>
            </a:r>
          </a:p>
        </p:txBody>
      </p:sp>
      <p:pic>
        <p:nvPicPr>
          <p:cNvPr id="4097" name="Picture 1" descr="В рамках коммерческого проекта Sea Launch («Морской старт») украинские ракеты «Зенит-2» взлетают с норвежского плавучего космодрома в экваториальных водах. В проекте участвуют Россия и США. Подобный российский плавучий космодром может быть создан в порту Ванино на Дальнем Востоке. Фотограф Марк Тиессен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962" y="334077"/>
            <a:ext cx="2679038" cy="29451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88086" y="4097209"/>
            <a:ext cx="5539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charset="0"/>
                <a:ea typeface="Times New Roman" charset="0"/>
              </a:rPr>
              <a:t>Напишите свои выводы в тетради:</a:t>
            </a:r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84187" y="4697374"/>
            <a:ext cx="8167927" cy="187324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Нужно ли вообще освоение космоса, если оно связано с отравлением и гибелью людей на Земле?</a:t>
            </a:r>
          </a:p>
        </p:txBody>
      </p:sp>
    </p:spTree>
    <p:extLst>
      <p:ext uri="{BB962C8B-B14F-4D97-AF65-F5344CB8AC3E}">
        <p14:creationId xmlns:p14="http://schemas.microsoft.com/office/powerpoint/2010/main" val="666587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2330" y="1600200"/>
            <a:ext cx="7694023" cy="1796143"/>
          </a:xfrm>
        </p:spPr>
        <p:txBody>
          <a:bodyPr/>
          <a:lstStyle/>
          <a:p>
            <a:pPr algn="ctr">
              <a:buNone/>
            </a:pP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Имеем ли мы моральное право осваивать космос, если мы губим своей деятельностью нашу родную планету. Представляем ли мы опасность для всего космического пространства?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</TotalTime>
  <Words>454</Words>
  <Application>Microsoft Office PowerPoint</Application>
  <PresentationFormat>Экран (4:3)</PresentationFormat>
  <Paragraphs>39</Paragraphs>
  <Slides>10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Kunstler Script</vt:lpstr>
      <vt:lpstr>Times New Roman</vt:lpstr>
      <vt:lpstr>Wingdings</vt:lpstr>
      <vt:lpstr>Тема Office</vt:lpstr>
      <vt:lpstr>CorelDRAW</vt:lpstr>
      <vt:lpstr>8. КОСМОС:  СЕГОДНЯ! ЗАВТРА? </vt:lpstr>
      <vt:lpstr>Презентация PowerPoint</vt:lpstr>
      <vt:lpstr>Презентация PowerPoint</vt:lpstr>
      <vt:lpstr>Космонавтика, как и любая хозяйственная деятельность, оказывает существенное воздействие на природную среду. Освоение космоса для всех очень важно, но еще более важна окружающая человека природа </vt:lpstr>
      <vt:lpstr>Влияние запусков ракет на окружающую среду </vt:lpstr>
      <vt:lpstr>Напишите, как запуски ракет влияют на компоненты окружающей среды?</vt:lpstr>
      <vt:lpstr>Проблема «космического мусора» в околоземной среде </vt:lpstr>
      <vt:lpstr>Загрязнение топливом</vt:lpstr>
      <vt:lpstr>Презентация PowerPoint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Космос: Сегодня! Завтра?</dc:title>
  <dc:creator>Тимур Мустафин</dc:creator>
  <cp:lastModifiedBy>Пользователь</cp:lastModifiedBy>
  <cp:revision>26</cp:revision>
  <dcterms:created xsi:type="dcterms:W3CDTF">2016-04-18T18:29:58Z</dcterms:created>
  <dcterms:modified xsi:type="dcterms:W3CDTF">2020-11-04T05:40:00Z</dcterms:modified>
</cp:coreProperties>
</file>