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7" r:id="rId7"/>
    <p:sldId id="262" r:id="rId8"/>
    <p:sldId id="263" r:id="rId9"/>
    <p:sldId id="264" r:id="rId10"/>
    <p:sldId id="266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0B2A99-9E44-4249-8288-945C9E06FB84}" type="doc">
      <dgm:prSet loTypeId="urn:microsoft.com/office/officeart/2005/8/layout/vList2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9CB0EACE-433E-45CA-8FFE-188B91F35841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Зеленые растения создают на Земле условия для существования всех живых организмов. Они выделяют кислород, который необходим для дыхания</a:t>
          </a:r>
        </a:p>
      </dgm:t>
    </dgm:pt>
    <dgm:pt modelId="{276A3D2E-E7F3-41A0-B793-1182C0963FEA}" type="parTrans" cxnId="{63BA3D12-1824-46D3-9F13-6F592F24CAC4}">
      <dgm:prSet/>
      <dgm:spPr/>
      <dgm:t>
        <a:bodyPr/>
        <a:lstStyle/>
        <a:p>
          <a:endParaRPr lang="ru-RU"/>
        </a:p>
      </dgm:t>
    </dgm:pt>
    <dgm:pt modelId="{1DD644BE-C149-4A4E-89AE-43C974251F98}" type="sibTrans" cxnId="{63BA3D12-1824-46D3-9F13-6F592F24CAC4}">
      <dgm:prSet/>
      <dgm:spPr/>
      <dgm:t>
        <a:bodyPr/>
        <a:lstStyle/>
        <a:p>
          <a:endParaRPr lang="ru-RU"/>
        </a:p>
      </dgm:t>
    </dgm:pt>
    <dgm:pt modelId="{27115B08-9365-4487-86C1-27991BB0168D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Покрывая Землю зеленым ковром, растения защищают и сохраняют ее. Заросли растений создают свой климат, более мягкий и более влажный, потому что листва противостоит действию солнечных лучей </a:t>
          </a:r>
        </a:p>
      </dgm:t>
    </dgm:pt>
    <dgm:pt modelId="{4B6C386F-E915-4EC3-A53A-1670E82B4BEA}" type="parTrans" cxnId="{365A0364-50C0-4453-9CFD-CB820D8D6327}">
      <dgm:prSet/>
      <dgm:spPr/>
      <dgm:t>
        <a:bodyPr/>
        <a:lstStyle/>
        <a:p>
          <a:endParaRPr lang="ru-RU"/>
        </a:p>
      </dgm:t>
    </dgm:pt>
    <dgm:pt modelId="{24C19CAF-FC1B-4169-B98F-83F4278E1960}" type="sibTrans" cxnId="{365A0364-50C0-4453-9CFD-CB820D8D6327}">
      <dgm:prSet/>
      <dgm:spPr/>
      <dgm:t>
        <a:bodyPr/>
        <a:lstStyle/>
        <a:p>
          <a:endParaRPr lang="ru-RU"/>
        </a:p>
      </dgm:t>
    </dgm:pt>
    <dgm:pt modelId="{10672BB6-9FF5-49F5-BDD5-5EC8CA5B11DB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Неоценимо значение растений и для человека. Из растений получают пищу и лекарства, топливо и волокно. Они дают материал для строительства домов и производства бумаги, для изготовления мебели и музыкальных инструментов</a:t>
          </a:r>
        </a:p>
      </dgm:t>
    </dgm:pt>
    <dgm:pt modelId="{4347866D-612D-4C0F-8C4C-E345B760D226}" type="parTrans" cxnId="{6B9672D3-01F6-4DE7-B744-7334ED460039}">
      <dgm:prSet/>
      <dgm:spPr/>
      <dgm:t>
        <a:bodyPr/>
        <a:lstStyle/>
        <a:p>
          <a:endParaRPr lang="ru-RU"/>
        </a:p>
      </dgm:t>
    </dgm:pt>
    <dgm:pt modelId="{DAE2CA15-1DEF-4087-9787-483ABA6E936C}" type="sibTrans" cxnId="{6B9672D3-01F6-4DE7-B744-7334ED460039}">
      <dgm:prSet/>
      <dgm:spPr/>
      <dgm:t>
        <a:bodyPr/>
        <a:lstStyle/>
        <a:p>
          <a:endParaRPr lang="ru-RU"/>
        </a:p>
      </dgm:t>
    </dgm:pt>
    <dgm:pt modelId="{9218CB08-C438-4ECB-A80D-341D407A4CFC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Корни растений скрепляют и удерживают почву. Там, где сохранился лес, поверхность Земли не обезображена оврагами</a:t>
          </a:r>
        </a:p>
      </dgm:t>
    </dgm:pt>
    <dgm:pt modelId="{D96EE514-C517-42E3-9392-CDB7F72A5838}" type="parTrans" cxnId="{4B3DDAAD-89E9-4671-84F2-2EF078CE4502}">
      <dgm:prSet/>
      <dgm:spPr/>
      <dgm:t>
        <a:bodyPr/>
        <a:lstStyle/>
        <a:p>
          <a:endParaRPr lang="ru-RU"/>
        </a:p>
      </dgm:t>
    </dgm:pt>
    <dgm:pt modelId="{2DABC4CF-D98D-4E76-B54B-92659BE15023}" type="sibTrans" cxnId="{4B3DDAAD-89E9-4671-84F2-2EF078CE4502}">
      <dgm:prSet/>
      <dgm:spPr/>
      <dgm:t>
        <a:bodyPr/>
        <a:lstStyle/>
        <a:p>
          <a:endParaRPr lang="ru-RU"/>
        </a:p>
      </dgm:t>
    </dgm:pt>
    <dgm:pt modelId="{F505DB91-1799-487D-A6DA-EFF709EE0610}" type="pres">
      <dgm:prSet presAssocID="{330B2A99-9E44-4249-8288-945C9E06FB84}" presName="linear" presStyleCnt="0">
        <dgm:presLayoutVars>
          <dgm:animLvl val="lvl"/>
          <dgm:resizeHandles val="exact"/>
        </dgm:presLayoutVars>
      </dgm:prSet>
      <dgm:spPr/>
    </dgm:pt>
    <dgm:pt modelId="{311FA589-2E71-438F-A8CE-773DA3B96419}" type="pres">
      <dgm:prSet presAssocID="{9CB0EACE-433E-45CA-8FFE-188B91F35841}" presName="parentText" presStyleLbl="node1" presStyleIdx="0" presStyleCnt="4" custScaleX="65627" custLinFactNeighborX="18578">
        <dgm:presLayoutVars>
          <dgm:chMax val="0"/>
          <dgm:bulletEnabled val="1"/>
        </dgm:presLayoutVars>
      </dgm:prSet>
      <dgm:spPr/>
    </dgm:pt>
    <dgm:pt modelId="{AA7E41D0-13AF-44A4-B794-90F28B49BEB6}" type="pres">
      <dgm:prSet presAssocID="{1DD644BE-C149-4A4E-89AE-43C974251F98}" presName="spacer" presStyleCnt="0"/>
      <dgm:spPr/>
    </dgm:pt>
    <dgm:pt modelId="{3C43A266-6F7B-4784-8B62-87B2D589D274}" type="pres">
      <dgm:prSet presAssocID="{27115B08-9365-4487-86C1-27991BB0168D}" presName="parentText" presStyleLbl="node1" presStyleIdx="1" presStyleCnt="4" custScaleX="76860" custScaleY="116370" custLinFactNeighborX="-16176">
        <dgm:presLayoutVars>
          <dgm:chMax val="0"/>
          <dgm:bulletEnabled val="1"/>
        </dgm:presLayoutVars>
      </dgm:prSet>
      <dgm:spPr/>
    </dgm:pt>
    <dgm:pt modelId="{41C61AF1-815D-40A4-9123-D618E5B861AA}" type="pres">
      <dgm:prSet presAssocID="{24C19CAF-FC1B-4169-B98F-83F4278E1960}" presName="spacer" presStyleCnt="0"/>
      <dgm:spPr/>
    </dgm:pt>
    <dgm:pt modelId="{42607EA1-D163-45FF-A4F8-E200987D76A1}" type="pres">
      <dgm:prSet presAssocID="{9218CB08-C438-4ECB-A80D-341D407A4CFC}" presName="parentText" presStyleLbl="node1" presStyleIdx="2" presStyleCnt="4" custScaleX="71901" custScaleY="113006" custLinFactNeighborX="24429">
        <dgm:presLayoutVars>
          <dgm:chMax val="0"/>
          <dgm:bulletEnabled val="1"/>
        </dgm:presLayoutVars>
      </dgm:prSet>
      <dgm:spPr/>
    </dgm:pt>
    <dgm:pt modelId="{70F28994-ADE0-48BF-9D39-BE902622C069}" type="pres">
      <dgm:prSet presAssocID="{2DABC4CF-D98D-4E76-B54B-92659BE15023}" presName="spacer" presStyleCnt="0"/>
      <dgm:spPr/>
    </dgm:pt>
    <dgm:pt modelId="{E97A8AB9-EC90-49F4-A00C-822FC14A42C3}" type="pres">
      <dgm:prSet presAssocID="{10672BB6-9FF5-49F5-BDD5-5EC8CA5B11DB}" presName="parentText" presStyleLbl="node1" presStyleIdx="3" presStyleCnt="4" custScaleX="76860" custLinFactNeighborX="-14230">
        <dgm:presLayoutVars>
          <dgm:chMax val="0"/>
          <dgm:bulletEnabled val="1"/>
        </dgm:presLayoutVars>
      </dgm:prSet>
      <dgm:spPr/>
    </dgm:pt>
  </dgm:ptLst>
  <dgm:cxnLst>
    <dgm:cxn modelId="{63BA3D12-1824-46D3-9F13-6F592F24CAC4}" srcId="{330B2A99-9E44-4249-8288-945C9E06FB84}" destId="{9CB0EACE-433E-45CA-8FFE-188B91F35841}" srcOrd="0" destOrd="0" parTransId="{276A3D2E-E7F3-41A0-B793-1182C0963FEA}" sibTransId="{1DD644BE-C149-4A4E-89AE-43C974251F98}"/>
    <dgm:cxn modelId="{C8B4D334-6067-44FE-A89C-06149BAD98DD}" type="presOf" srcId="{330B2A99-9E44-4249-8288-945C9E06FB84}" destId="{F505DB91-1799-487D-A6DA-EFF709EE0610}" srcOrd="0" destOrd="0" presId="urn:microsoft.com/office/officeart/2005/8/layout/vList2"/>
    <dgm:cxn modelId="{365A0364-50C0-4453-9CFD-CB820D8D6327}" srcId="{330B2A99-9E44-4249-8288-945C9E06FB84}" destId="{27115B08-9365-4487-86C1-27991BB0168D}" srcOrd="1" destOrd="0" parTransId="{4B6C386F-E915-4EC3-A53A-1670E82B4BEA}" sibTransId="{24C19CAF-FC1B-4169-B98F-83F4278E1960}"/>
    <dgm:cxn modelId="{E201E0A5-F0A4-423C-A482-9042641AC783}" type="presOf" srcId="{9CB0EACE-433E-45CA-8FFE-188B91F35841}" destId="{311FA589-2E71-438F-A8CE-773DA3B96419}" srcOrd="0" destOrd="0" presId="urn:microsoft.com/office/officeart/2005/8/layout/vList2"/>
    <dgm:cxn modelId="{4B3DDAAD-89E9-4671-84F2-2EF078CE4502}" srcId="{330B2A99-9E44-4249-8288-945C9E06FB84}" destId="{9218CB08-C438-4ECB-A80D-341D407A4CFC}" srcOrd="2" destOrd="0" parTransId="{D96EE514-C517-42E3-9392-CDB7F72A5838}" sibTransId="{2DABC4CF-D98D-4E76-B54B-92659BE15023}"/>
    <dgm:cxn modelId="{F0585BB3-F3D7-4DC4-960C-C6B59B0B4FDD}" type="presOf" srcId="{27115B08-9365-4487-86C1-27991BB0168D}" destId="{3C43A266-6F7B-4784-8B62-87B2D589D274}" srcOrd="0" destOrd="0" presId="urn:microsoft.com/office/officeart/2005/8/layout/vList2"/>
    <dgm:cxn modelId="{6B9672D3-01F6-4DE7-B744-7334ED460039}" srcId="{330B2A99-9E44-4249-8288-945C9E06FB84}" destId="{10672BB6-9FF5-49F5-BDD5-5EC8CA5B11DB}" srcOrd="3" destOrd="0" parTransId="{4347866D-612D-4C0F-8C4C-E345B760D226}" sibTransId="{DAE2CA15-1DEF-4087-9787-483ABA6E936C}"/>
    <dgm:cxn modelId="{BA487DE6-F508-462C-87D1-E1F6F1B236ED}" type="presOf" srcId="{10672BB6-9FF5-49F5-BDD5-5EC8CA5B11DB}" destId="{E97A8AB9-EC90-49F4-A00C-822FC14A42C3}" srcOrd="0" destOrd="0" presId="urn:microsoft.com/office/officeart/2005/8/layout/vList2"/>
    <dgm:cxn modelId="{767E7BFA-DA8C-48BE-B6D5-1EC064641D63}" type="presOf" srcId="{9218CB08-C438-4ECB-A80D-341D407A4CFC}" destId="{42607EA1-D163-45FF-A4F8-E200987D76A1}" srcOrd="0" destOrd="0" presId="urn:microsoft.com/office/officeart/2005/8/layout/vList2"/>
    <dgm:cxn modelId="{F0658935-A83C-4D02-B363-48919B24EC6E}" type="presParOf" srcId="{F505DB91-1799-487D-A6DA-EFF709EE0610}" destId="{311FA589-2E71-438F-A8CE-773DA3B96419}" srcOrd="0" destOrd="0" presId="urn:microsoft.com/office/officeart/2005/8/layout/vList2"/>
    <dgm:cxn modelId="{E78B5AF4-163F-471E-BF54-992F8C8CDB49}" type="presParOf" srcId="{F505DB91-1799-487D-A6DA-EFF709EE0610}" destId="{AA7E41D0-13AF-44A4-B794-90F28B49BEB6}" srcOrd="1" destOrd="0" presId="urn:microsoft.com/office/officeart/2005/8/layout/vList2"/>
    <dgm:cxn modelId="{717851F9-DB5E-4790-8055-DF8E2AFEC1A1}" type="presParOf" srcId="{F505DB91-1799-487D-A6DA-EFF709EE0610}" destId="{3C43A266-6F7B-4784-8B62-87B2D589D274}" srcOrd="2" destOrd="0" presId="urn:microsoft.com/office/officeart/2005/8/layout/vList2"/>
    <dgm:cxn modelId="{D15FE070-F714-44EE-92CD-2F7249AE095D}" type="presParOf" srcId="{F505DB91-1799-487D-A6DA-EFF709EE0610}" destId="{41C61AF1-815D-40A4-9123-D618E5B861AA}" srcOrd="3" destOrd="0" presId="urn:microsoft.com/office/officeart/2005/8/layout/vList2"/>
    <dgm:cxn modelId="{915D0422-3DDA-4CC0-8335-998450E55D31}" type="presParOf" srcId="{F505DB91-1799-487D-A6DA-EFF709EE0610}" destId="{42607EA1-D163-45FF-A4F8-E200987D76A1}" srcOrd="4" destOrd="0" presId="urn:microsoft.com/office/officeart/2005/8/layout/vList2"/>
    <dgm:cxn modelId="{2FCC5336-1F53-451E-B7BD-F7B3CC869BC3}" type="presParOf" srcId="{F505DB91-1799-487D-A6DA-EFF709EE0610}" destId="{70F28994-ADE0-48BF-9D39-BE902622C069}" srcOrd="5" destOrd="0" presId="urn:microsoft.com/office/officeart/2005/8/layout/vList2"/>
    <dgm:cxn modelId="{D0C7E063-5CEA-4A8C-A39E-38EA7BE8ED90}" type="presParOf" srcId="{F505DB91-1799-487D-A6DA-EFF709EE0610}" destId="{E97A8AB9-EC90-49F4-A00C-822FC14A42C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1FA589-2E71-438F-A8CE-773DA3B96419}">
      <dsp:nvSpPr>
        <dsp:cNvPr id="0" name=""/>
        <dsp:cNvSpPr/>
      </dsp:nvSpPr>
      <dsp:spPr>
        <a:xfrm>
          <a:off x="2994908" y="31706"/>
          <a:ext cx="5718059" cy="11980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Зеленые растения создают на Земле условия для существования всех живых организмов. Они выделяют кислород, который необходим для дыхания</a:t>
          </a:r>
        </a:p>
      </dsp:txBody>
      <dsp:txXfrm>
        <a:off x="2994908" y="31706"/>
        <a:ext cx="5718059" cy="1198080"/>
      </dsp:txXfrm>
    </dsp:sp>
    <dsp:sp modelId="{3C43A266-6F7B-4784-8B62-87B2D589D274}">
      <dsp:nvSpPr>
        <dsp:cNvPr id="0" name=""/>
        <dsp:cNvSpPr/>
      </dsp:nvSpPr>
      <dsp:spPr>
        <a:xfrm>
          <a:off x="0" y="1414106"/>
          <a:ext cx="6696787" cy="1394205"/>
        </a:xfrm>
        <a:prstGeom prst="roundRect">
          <a:avLst/>
        </a:prstGeom>
        <a:gradFill rotWithShape="0">
          <a:gsLst>
            <a:gs pos="0">
              <a:schemeClr val="accent3">
                <a:hueOff val="3750088"/>
                <a:satOff val="-5627"/>
                <a:lumOff val="-915"/>
                <a:alphaOff val="0"/>
                <a:tint val="50000"/>
                <a:satMod val="300000"/>
              </a:schemeClr>
            </a:gs>
            <a:gs pos="35000">
              <a:schemeClr val="accent3">
                <a:hueOff val="3750088"/>
                <a:satOff val="-5627"/>
                <a:lumOff val="-915"/>
                <a:alphaOff val="0"/>
                <a:tint val="37000"/>
                <a:satMod val="300000"/>
              </a:schemeClr>
            </a:gs>
            <a:gs pos="100000">
              <a:schemeClr val="accent3">
                <a:hueOff val="3750088"/>
                <a:satOff val="-5627"/>
                <a:lumOff val="-91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Покрывая Землю зеленым ковром, растения защищают и сохраняют ее. Заросли растений создают свой климат, более мягкий и более влажный, потому что листва противостоит действию солнечных лучей </a:t>
          </a:r>
        </a:p>
      </dsp:txBody>
      <dsp:txXfrm>
        <a:off x="0" y="1414106"/>
        <a:ext cx="6696787" cy="1394205"/>
      </dsp:txXfrm>
    </dsp:sp>
    <dsp:sp modelId="{42607EA1-D163-45FF-A4F8-E200987D76A1}">
      <dsp:nvSpPr>
        <dsp:cNvPr id="0" name=""/>
        <dsp:cNvSpPr/>
      </dsp:nvSpPr>
      <dsp:spPr>
        <a:xfrm>
          <a:off x="2448256" y="2992631"/>
          <a:ext cx="6264711" cy="1353902"/>
        </a:xfrm>
        <a:prstGeom prst="roundRect">
          <a:avLst/>
        </a:prstGeom>
        <a:gradFill rotWithShape="0">
          <a:gsLst>
            <a:gs pos="0">
              <a:schemeClr val="accent3">
                <a:hueOff val="7500176"/>
                <a:satOff val="-11253"/>
                <a:lumOff val="-1830"/>
                <a:alphaOff val="0"/>
                <a:tint val="50000"/>
                <a:satMod val="300000"/>
              </a:schemeClr>
            </a:gs>
            <a:gs pos="35000">
              <a:schemeClr val="accent3">
                <a:hueOff val="7500176"/>
                <a:satOff val="-11253"/>
                <a:lumOff val="-1830"/>
                <a:alphaOff val="0"/>
                <a:tint val="37000"/>
                <a:satMod val="300000"/>
              </a:schemeClr>
            </a:gs>
            <a:gs pos="100000">
              <a:schemeClr val="accent3">
                <a:hueOff val="7500176"/>
                <a:satOff val="-11253"/>
                <a:lumOff val="-183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Корни растений скрепляют и удерживают почву. Там, где сохранился лес, поверхность Земли не обезображена оврагами</a:t>
          </a:r>
        </a:p>
      </dsp:txBody>
      <dsp:txXfrm>
        <a:off x="2448256" y="2992631"/>
        <a:ext cx="6264711" cy="1353902"/>
      </dsp:txXfrm>
    </dsp:sp>
    <dsp:sp modelId="{E97A8AB9-EC90-49F4-A00C-822FC14A42C3}">
      <dsp:nvSpPr>
        <dsp:cNvPr id="0" name=""/>
        <dsp:cNvSpPr/>
      </dsp:nvSpPr>
      <dsp:spPr>
        <a:xfrm>
          <a:off x="0" y="4530853"/>
          <a:ext cx="6696787" cy="1198080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Неоценимо значение растений и для человека. Из растений получают пищу и лекарства, топливо и волокно. Они дают материал для строительства домов и производства бумаги, для изготовления мебели и музыкальных инструментов</a:t>
          </a:r>
        </a:p>
      </dsp:txBody>
      <dsp:txXfrm>
        <a:off x="0" y="4530853"/>
        <a:ext cx="6696787" cy="11980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92469-5BCC-4EC9-8EF6-318B5B8B30D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AE082-11CC-4063-9738-2979318702C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92469-5BCC-4EC9-8EF6-318B5B8B30D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AE082-11CC-4063-9738-2979318702C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92469-5BCC-4EC9-8EF6-318B5B8B30D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AE082-11CC-4063-9738-2979318702C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92469-5BCC-4EC9-8EF6-318B5B8B30D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AE082-11CC-4063-9738-2979318702C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92469-5BCC-4EC9-8EF6-318B5B8B30D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AE082-11CC-4063-9738-2979318702C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92469-5BCC-4EC9-8EF6-318B5B8B30D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AE082-11CC-4063-9738-2979318702C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92469-5BCC-4EC9-8EF6-318B5B8B30D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AE082-11CC-4063-9738-2979318702C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92469-5BCC-4EC9-8EF6-318B5B8B30D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AE082-11CC-4063-9738-2979318702C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92469-5BCC-4EC9-8EF6-318B5B8B30D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AE082-11CC-4063-9738-2979318702C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92469-5BCC-4EC9-8EF6-318B5B8B30D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AE082-11CC-4063-9738-2979318702C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92469-5BCC-4EC9-8EF6-318B5B8B30D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AE082-11CC-4063-9738-2979318702C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E92469-5BCC-4EC9-8EF6-318B5B8B30D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AE082-11CC-4063-9738-2979318702CB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682335" y="4073495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7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0;&#1089;&#1077;&#1084;&#1072;\Downloads\&#1042;&#1077;&#1089;&#1077;&#1083;&#1072;&#1103;%20&#1052;&#1059;&#1051;&#1068;&#1058;-&#1079;&#1072;&#1088;&#1103;&#1076;&#1082;&#1072;%202%20-%20Physical%20jerks.%20&#1053;&#1072;&#1096;&#1077;_&#1074;&#1089;&#1105;!.mp4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83568" y="1916832"/>
            <a:ext cx="7772400" cy="23762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ru-RU" sz="480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6. </a:t>
            </a:r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РАСТЕНИЯ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179512" y="332656"/>
            <a:ext cx="8640960" cy="6480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baseline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Демонстрационный</a:t>
            </a: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материал к учебно-методическому пособию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для начальных классов средней школы “Экология окружающий среды”</a:t>
            </a:r>
            <a:endParaRPr kumimoji="0" lang="ru-RU" b="0" i="0" u="none" strike="noStrike" kern="1200" cap="none" spc="0" normalizeH="0" baseline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Объясни, как ты понимаешь пословицы:</a:t>
            </a:r>
            <a:endParaRPr lang="ru-RU" sz="3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35896" y="1528192"/>
            <a:ext cx="5122912" cy="3484984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endParaRPr lang="ru-RU" sz="2500" i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700" i="1" dirty="0">
                <a:latin typeface="Times New Roman" pitchFamily="18" charset="0"/>
                <a:cs typeface="Times New Roman" pitchFamily="18" charset="0"/>
              </a:rPr>
              <a:t>Срубить дерево – минута, </a:t>
            </a:r>
          </a:p>
          <a:p>
            <a:pPr marL="0" indent="0" algn="ctr">
              <a:buNone/>
            </a:pPr>
            <a:r>
              <a:rPr lang="ru-RU" sz="2700" i="1" dirty="0">
                <a:latin typeface="Times New Roman" pitchFamily="18" charset="0"/>
                <a:cs typeface="Times New Roman" pitchFamily="18" charset="0"/>
              </a:rPr>
              <a:t>вырастить – год.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700" i="1" dirty="0">
                <a:latin typeface="Times New Roman" pitchFamily="18" charset="0"/>
                <a:cs typeface="Times New Roman" pitchFamily="18" charset="0"/>
              </a:rPr>
              <a:t>Много леса не руби, мало леса – береги, </a:t>
            </a:r>
          </a:p>
          <a:p>
            <a:pPr marL="0" indent="0" algn="ctr">
              <a:buNone/>
            </a:pPr>
            <a:r>
              <a:rPr lang="ru-RU" sz="2700" i="1" dirty="0">
                <a:latin typeface="Times New Roman" pitchFamily="18" charset="0"/>
                <a:cs typeface="Times New Roman" pitchFamily="18" charset="0"/>
              </a:rPr>
              <a:t>нет леса – посади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683568" y="1556792"/>
            <a:ext cx="2771775" cy="3024336"/>
            <a:chOff x="539552" y="1916832"/>
            <a:chExt cx="2771775" cy="3024336"/>
          </a:xfrm>
        </p:grpSpPr>
        <p:pic>
          <p:nvPicPr>
            <p:cNvPr id="11267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39552" y="1916832"/>
              <a:ext cx="2771775" cy="2990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6" name="TextBox 5"/>
            <p:cNvSpPr txBox="1"/>
            <p:nvPr/>
          </p:nvSpPr>
          <p:spPr>
            <a:xfrm>
              <a:off x="611560" y="4725724"/>
              <a:ext cx="1728192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US" sz="800" dirty="0">
                  <a:latin typeface="Times New Roman" pitchFamily="18" charset="0"/>
                  <a:cs typeface="Times New Roman" pitchFamily="18" charset="0"/>
                </a:rPr>
                <a:t>www.stihi.ru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251520" y="5301208"/>
            <a:ext cx="8568952" cy="856357"/>
          </a:xfrm>
          <a:prstGeom prst="verticalScroll">
            <a:avLst>
              <a:gd name="adj" fmla="val 25000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sz="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Растения – это живые организмы, часть живой природы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424" y="5229200"/>
            <a:ext cx="2088072" cy="1583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922114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Значение растений для животных и человека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51520" y="908720"/>
          <a:ext cx="8712968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7" name="Группа 6"/>
          <p:cNvGrpSpPr/>
          <p:nvPr/>
        </p:nvGrpSpPr>
        <p:grpSpPr>
          <a:xfrm>
            <a:off x="611560" y="836712"/>
            <a:ext cx="2160240" cy="1368152"/>
            <a:chOff x="611560" y="836712"/>
            <a:chExt cx="2160240" cy="1368152"/>
          </a:xfrm>
        </p:grpSpPr>
        <p:pic>
          <p:nvPicPr>
            <p:cNvPr id="15362" name="Picture 2" descr="http://xn----8sbiecm6bhdx8i.xn--p1ai/sites/default/files/resize/images/shkolnikam/photosintez-320x214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683568" y="836712"/>
              <a:ext cx="2045835" cy="1368152"/>
            </a:xfrm>
            <a:prstGeom prst="rect">
              <a:avLst/>
            </a:prstGeom>
            <a:noFill/>
          </p:spPr>
        </p:pic>
        <p:sp>
          <p:nvSpPr>
            <p:cNvPr id="6" name="TextBox 5"/>
            <p:cNvSpPr txBox="1"/>
            <p:nvPr/>
          </p:nvSpPr>
          <p:spPr>
            <a:xfrm>
              <a:off x="611560" y="1988840"/>
              <a:ext cx="216024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ru-RU" sz="800" noProof="1">
                  <a:latin typeface="Times New Roman" pitchFamily="18" charset="0"/>
                  <a:cs typeface="Times New Roman" pitchFamily="18" charset="0"/>
                </a:rPr>
                <a:t>сезоны-года.рф</a:t>
              </a:r>
            </a:p>
          </p:txBody>
        </p:sp>
      </p:grp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04248" y="2348880"/>
            <a:ext cx="1874912" cy="1274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1" name="Группа 10"/>
          <p:cNvGrpSpPr/>
          <p:nvPr/>
        </p:nvGrpSpPr>
        <p:grpSpPr>
          <a:xfrm>
            <a:off x="611560" y="3861048"/>
            <a:ext cx="2160240" cy="1280142"/>
            <a:chOff x="827584" y="3861048"/>
            <a:chExt cx="2160240" cy="1280142"/>
          </a:xfrm>
        </p:grpSpPr>
        <p:pic>
          <p:nvPicPr>
            <p:cNvPr id="15365" name="Picture 5" descr="http://dxmbkxacdb7tv.cloudfront.net/74d8fa3b-ed09-409a-96dc-aea0d605baf8/newlands_forest_roots.pn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827584" y="3861048"/>
              <a:ext cx="2160240" cy="1280142"/>
            </a:xfrm>
            <a:prstGeom prst="rect">
              <a:avLst/>
            </a:prstGeom>
            <a:noFill/>
          </p:spPr>
        </p:pic>
        <p:sp>
          <p:nvSpPr>
            <p:cNvPr id="10" name="TextBox 9"/>
            <p:cNvSpPr txBox="1"/>
            <p:nvPr/>
          </p:nvSpPr>
          <p:spPr>
            <a:xfrm>
              <a:off x="1475656" y="4869160"/>
              <a:ext cx="151216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US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yaklass.ru</a:t>
              </a:r>
              <a:endParaRPr lang="ru-RU" sz="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Рассмотри и запомни эти растения. Их осталось в природе очень мало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4040188" cy="504056"/>
          </a:xfrm>
        </p:spPr>
        <p:txBody>
          <a:bodyPr/>
          <a:lstStyle/>
          <a:p>
            <a:r>
              <a:rPr lang="ru-RU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Тюльпаны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645025" y="1340768"/>
            <a:ext cx="4041775" cy="504056"/>
          </a:xfrm>
        </p:spPr>
        <p:txBody>
          <a:bodyPr/>
          <a:lstStyle/>
          <a:p>
            <a:r>
              <a:rPr lang="ru-RU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Подснежники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7544" y="4653136"/>
            <a:ext cx="8280920" cy="214526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Необычна и многолика природа Мангистауской области весной. Цветут тюльпаны, подснежники и т.д.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горном Мангышлаке встречаются такие уникальные для пустынной зоны растения, как черника, боярышник, шиповник, ежевика, жостер. В ущельях плато Устюрта встречаются заросли пустынного тополя – туранги разнолистной</a:t>
            </a: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44824"/>
            <a:ext cx="3682752" cy="28126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611560" y="4293096"/>
            <a:ext cx="19442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Фото: </a:t>
            </a:r>
            <a:r>
              <a:rPr lang="en-GB" sz="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silkadv.com</a:t>
            </a:r>
            <a:endParaRPr lang="ru-RU" sz="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9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844824"/>
            <a:ext cx="3599383" cy="27753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72008" y="232048"/>
            <a:ext cx="8964488" cy="820688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200" dirty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Четвертая часть Мангистауской области покрыта бесплодными землями.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200" dirty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На остальной территории растут солянки, полынь, тамариск</a:t>
            </a: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84784"/>
            <a:ext cx="3024336" cy="26182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1547664" y="3717032"/>
            <a:ext cx="187220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Фото: симптомы-лечение.рф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707904" y="2134597"/>
            <a:ext cx="1584176" cy="908864"/>
          </a:xfrm>
          <a:prstGeom prst="wedgeEllipseCallout">
            <a:avLst>
              <a:gd name="adj1" fmla="val -62757"/>
              <a:gd name="adj2" fmla="val 73090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Солянка </a:t>
            </a:r>
          </a:p>
          <a:p>
            <a:pPr algn="ctr"/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Рихтера</a:t>
            </a:r>
            <a:endParaRPr lang="ru-RU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5" name="Picture 5" descr="Полынь горькая лекарственное раст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268760"/>
            <a:ext cx="3024336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TextBox 14"/>
          <p:cNvSpPr txBox="1"/>
          <p:nvPr/>
        </p:nvSpPr>
        <p:spPr>
          <a:xfrm>
            <a:off x="5652120" y="4509120"/>
            <a:ext cx="2592288" cy="519351"/>
          </a:xfrm>
          <a:prstGeom prst="wedgeEllipseCallout">
            <a:avLst>
              <a:gd name="adj1" fmla="val -39398"/>
              <a:gd name="adj2" fmla="val -148779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Полынь горькая</a:t>
            </a:r>
          </a:p>
        </p:txBody>
      </p:sp>
      <p:pic>
        <p:nvPicPr>
          <p:cNvPr id="15367" name="Picture 7" descr="тамариск, устюрт, пустыня 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509120"/>
            <a:ext cx="3586169" cy="2016224"/>
          </a:xfrm>
          <a:prstGeom prst="rect">
            <a:avLst/>
          </a:prstGeom>
          <a:noFill/>
        </p:spPr>
      </p:pic>
      <p:sp>
        <p:nvSpPr>
          <p:cNvPr id="17" name="Овальная выноска 16"/>
          <p:cNvSpPr/>
          <p:nvPr/>
        </p:nvSpPr>
        <p:spPr>
          <a:xfrm>
            <a:off x="5345244" y="5877272"/>
            <a:ext cx="1645513" cy="519351"/>
          </a:xfrm>
          <a:prstGeom prst="wedgeEllipseCallout">
            <a:avLst>
              <a:gd name="adj1" fmla="val -126795"/>
              <a:gd name="adj2" fmla="val -102446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Тамариск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300192" y="3717032"/>
            <a:ext cx="187220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Фото: симптомы-лечение.рф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Физкультминутка </a:t>
            </a:r>
          </a:p>
        </p:txBody>
      </p:sp>
      <p:pic>
        <p:nvPicPr>
          <p:cNvPr id="4" name="Веселая МУЛЬТ-зарядка 2 - Physical jerks. Наше_всё!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971600" y="1268760"/>
            <a:ext cx="7200800" cy="5400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4048" y="692696"/>
            <a:ext cx="4032448" cy="1786210"/>
          </a:xfrm>
        </p:spPr>
        <p:txBody>
          <a:bodyPr>
            <a:noAutofit/>
          </a:bodyPr>
          <a:lstStyle/>
          <a:p>
            <a:r>
              <a:rPr lang="ru-RU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Рассмотрите рисунок и расскажи значение растений в   природе и в жизни человека </a:t>
            </a:r>
          </a:p>
        </p:txBody>
      </p:sp>
      <p:pic>
        <p:nvPicPr>
          <p:cNvPr id="18434" name="Picture 2" descr="http://e-lib.gasu.ru/eposobia/botany/00/03/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83392"/>
            <a:ext cx="4762500" cy="66579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188640"/>
            <a:ext cx="8712968" cy="1975009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5600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Хозяйственная деятельность людей изменяет условия жизни растений. К примеру, на месте леса люди строят заводы или роют карьер. На месте луга устраивают ферму. Много дикорастущих </a:t>
            </a:r>
            <a:r>
              <a:rPr lang="ru-RU" sz="2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растений гибнет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. Так постепенно человек наступает на природу. </a:t>
            </a:r>
            <a:r>
              <a:rPr lang="ru-RU" sz="22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Поэтому растения нуждаются в охране.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528" y="2420888"/>
            <a:ext cx="86409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Прочтите, как человек наносит вред растениям, и расскажите, почему он наносит вред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51520" y="3520990"/>
          <a:ext cx="8568952" cy="2932346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85689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2026">
                <a:tc>
                  <a:txBody>
                    <a:bodyPr/>
                    <a:lstStyle/>
                    <a:p>
                      <a:pPr marL="457200" indent="-457200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Работой фабрик и заводов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indent="-457200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Сбором букетов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indent="-457200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Неумеренным сбором лекарственных растений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indent="-457200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Вытаптыванием растений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indent="-457200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Ездой на машине и строительством дорог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indent="-457200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Безмерным выпасом скота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indent="-457200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Вырубкой деревьев для отопления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indent="-457200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lang="ru-RU" sz="2400" i="1" dirty="0">
                          <a:latin typeface="Times New Roman" pitchFamily="18" charset="0"/>
                          <a:cs typeface="Times New Roman" pitchFamily="18" charset="0"/>
                        </a:rPr>
                        <a:t>Предложите свой</a:t>
                      </a:r>
                      <a:r>
                        <a:rPr lang="ru-RU" sz="2400" i="1" baseline="0" dirty="0">
                          <a:latin typeface="Times New Roman" pitchFamily="18" charset="0"/>
                          <a:cs typeface="Times New Roman" pitchFamily="18" charset="0"/>
                        </a:rPr>
                        <a:t> вариант</a:t>
                      </a:r>
                      <a:endParaRPr lang="ru-RU" sz="2400" i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Придумайте надписи к рисункам:</a:t>
            </a:r>
            <a:br>
              <a:rPr lang="ru-RU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чего нельзя делать?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_________________________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_________________________</a:t>
            </a:r>
          </a:p>
        </p:txBody>
      </p:sp>
      <p:pic>
        <p:nvPicPr>
          <p:cNvPr id="20482" name="Picture 2" descr="Пещерные предки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852936"/>
            <a:ext cx="3787306" cy="2520280"/>
          </a:xfrm>
          <a:prstGeom prst="rect">
            <a:avLst/>
          </a:prstGeom>
          <a:noFill/>
        </p:spPr>
      </p:pic>
      <p:sp>
        <p:nvSpPr>
          <p:cNvPr id="10" name="Знак запрета 9"/>
          <p:cNvSpPr/>
          <p:nvPr/>
        </p:nvSpPr>
        <p:spPr>
          <a:xfrm>
            <a:off x="467544" y="2636912"/>
            <a:ext cx="3528392" cy="2880320"/>
          </a:xfrm>
          <a:prstGeom prst="noSmoking">
            <a:avLst>
              <a:gd name="adj" fmla="val 3830"/>
            </a:avLst>
          </a:prstGeom>
          <a:solidFill>
            <a:srgbClr val="FF0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4716016" y="2852936"/>
            <a:ext cx="3780420" cy="2664296"/>
            <a:chOff x="4716016" y="2852936"/>
            <a:chExt cx="3780420" cy="2664296"/>
          </a:xfrm>
        </p:grpSpPr>
        <p:pic>
          <p:nvPicPr>
            <p:cNvPr id="20484" name="Picture 4" descr="http://greenbelarus.info/files/zabarona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16016" y="2852936"/>
              <a:ext cx="3780420" cy="2520280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4716016" y="5301788"/>
              <a:ext cx="230425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greenbelarus.info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1143000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задание: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95736" y="2431429"/>
            <a:ext cx="6491064" cy="2725763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Напишите рассказ о том, что будет с Землей, людьми, животными, если не будет растений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Запомните правила поведения с растениями и нарисуйте знаки к каждому правилу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251522" y="1709896"/>
          <a:ext cx="8640957" cy="4023360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28800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00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09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68152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1. Посадите дерево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2. Срубайте только старые, засохшие деревья и старый саксаул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3. Бережно срывайте съедобную часть растения, оставляя в почве подземную часть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7693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4. Сбор лекарственных растений разрешен только в определенных местах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5. Срывайте только ту часть растения, которую используют в лекарственных целях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6. Не рвите дикорастущих цветов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505</Words>
  <Application>Microsoft Office PowerPoint</Application>
  <PresentationFormat>Экран (4:3)</PresentationFormat>
  <Paragraphs>60</Paragraphs>
  <Slides>11</Slides>
  <Notes>0</Notes>
  <HiddenSlides>0</HiddenSlides>
  <MMClips>1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Calibri</vt:lpstr>
      <vt:lpstr>Kunstler Script</vt:lpstr>
      <vt:lpstr>Times New Roman</vt:lpstr>
      <vt:lpstr>Wingdings</vt:lpstr>
      <vt:lpstr>Тема Office</vt:lpstr>
      <vt:lpstr>CorelDRAW</vt:lpstr>
      <vt:lpstr>Презентация PowerPoint</vt:lpstr>
      <vt:lpstr>Объясни, как ты понимаешь пословицы:</vt:lpstr>
      <vt:lpstr>Значение растений для животных и человека</vt:lpstr>
      <vt:lpstr>Рассмотри и запомни эти растения. Их осталось в природе очень мало</vt:lpstr>
      <vt:lpstr>Презентация PowerPoint</vt:lpstr>
      <vt:lpstr>Физкультминутка </vt:lpstr>
      <vt:lpstr>Рассмотрите рисунок и расскажи значение растений в   природе и в жизни человека </vt:lpstr>
      <vt:lpstr>Презентация PowerPoint</vt:lpstr>
      <vt:lpstr>Придумайте надписи к рисункам: чего нельзя делать?</vt:lpstr>
      <vt:lpstr>Домашнее задание: </vt:lpstr>
      <vt:lpstr>Запомните правила поведения с растениями и нарисуйте знаки к каждому правилу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Асема</dc:creator>
  <cp:lastModifiedBy>Пользователь</cp:lastModifiedBy>
  <cp:revision>37</cp:revision>
  <dcterms:created xsi:type="dcterms:W3CDTF">2016-02-17T05:44:10Z</dcterms:created>
  <dcterms:modified xsi:type="dcterms:W3CDTF">2020-11-04T05:06:07Z</dcterms:modified>
</cp:coreProperties>
</file>