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vml" ContentType="application/vnd.openxmlformats-officedocument.vmlDrawi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4" r:id="rId8"/>
    <p:sldId id="265" r:id="rId9"/>
    <p:sldId id="266" r:id="rId10"/>
    <p:sldId id="267" r:id="rId11"/>
    <p:sldId id="268" r:id="rId12"/>
    <p:sldId id="269" r:id="rId13"/>
    <p:sldId id="270"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5" d="100"/>
          <a:sy n="105" d="100"/>
        </p:scale>
        <p:origin x="171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388D25-07A6-422D-B071-F6339604A9AC}" type="doc">
      <dgm:prSet loTypeId="urn:microsoft.com/office/officeart/2005/8/layout/hList6" loCatId="list" qsTypeId="urn:microsoft.com/office/officeart/2005/8/quickstyle/simple2" qsCatId="simple" csTypeId="urn:microsoft.com/office/officeart/2005/8/colors/accent2_1" csCatId="accent2"/>
      <dgm:spPr/>
      <dgm:t>
        <a:bodyPr/>
        <a:lstStyle/>
        <a:p>
          <a:endParaRPr lang="ru-RU"/>
        </a:p>
      </dgm:t>
    </dgm:pt>
    <dgm:pt modelId="{AFCF0FFD-4A8F-452C-A735-169D2A6F5BFD}">
      <dgm:prSet/>
      <dgm:spPr/>
      <dgm:t>
        <a:bodyPr/>
        <a:lstStyle/>
        <a:p>
          <a:pPr rtl="0"/>
          <a:r>
            <a:rPr lang="ru-RU" dirty="0">
              <a:latin typeface="Times New Roman" pitchFamily="18" charset="0"/>
              <a:cs typeface="Times New Roman" pitchFamily="18" charset="0"/>
            </a:rPr>
            <a:t>Чтобы сберечь природу, люди, которым небезразлична судьба растений и животных, создали </a:t>
          </a:r>
          <a:r>
            <a:rPr lang="ru-RU" b="1" i="1" dirty="0">
              <a:solidFill>
                <a:srgbClr val="FF0000"/>
              </a:solidFill>
              <a:latin typeface="Times New Roman" pitchFamily="18" charset="0"/>
              <a:cs typeface="Times New Roman" pitchFamily="18" charset="0"/>
            </a:rPr>
            <a:t>Красную книгу</a:t>
          </a:r>
          <a:r>
            <a:rPr lang="ru-RU" dirty="0">
              <a:solidFill>
                <a:srgbClr val="FF0000"/>
              </a:solidFill>
              <a:latin typeface="Times New Roman" pitchFamily="18" charset="0"/>
              <a:cs typeface="Times New Roman" pitchFamily="18" charset="0"/>
            </a:rPr>
            <a:t>. </a:t>
          </a:r>
          <a:r>
            <a:rPr lang="ru-RU" dirty="0">
              <a:latin typeface="Times New Roman" pitchFamily="18" charset="0"/>
              <a:cs typeface="Times New Roman" pitchFamily="18" charset="0"/>
            </a:rPr>
            <a:t>Её учредил Международный союз охраны природы и природных ресурсов в 1966 году. С тех пор было издано пять томов. Четыре из них – о животных, пятый посвящен растениям.</a:t>
          </a:r>
        </a:p>
      </dgm:t>
    </dgm:pt>
    <dgm:pt modelId="{A0071B68-9272-4BFD-81FC-6D4ACAF962C5}" type="parTrans" cxnId="{0D3CA892-075B-4567-8A71-D689EF1DE9FD}">
      <dgm:prSet/>
      <dgm:spPr/>
      <dgm:t>
        <a:bodyPr/>
        <a:lstStyle/>
        <a:p>
          <a:endParaRPr lang="ru-RU"/>
        </a:p>
      </dgm:t>
    </dgm:pt>
    <dgm:pt modelId="{3D25F4A1-5D51-4ECF-935D-7B3B522FC734}" type="sibTrans" cxnId="{0D3CA892-075B-4567-8A71-D689EF1DE9FD}">
      <dgm:prSet/>
      <dgm:spPr/>
      <dgm:t>
        <a:bodyPr/>
        <a:lstStyle/>
        <a:p>
          <a:endParaRPr lang="ru-RU"/>
        </a:p>
      </dgm:t>
    </dgm:pt>
    <dgm:pt modelId="{3EF9680E-4633-4B2B-853B-0CE307D4F067}">
      <dgm:prSet/>
      <dgm:spPr/>
      <dgm:t>
        <a:bodyPr/>
        <a:lstStyle/>
        <a:p>
          <a:pPr rtl="0"/>
          <a:r>
            <a:rPr lang="ru-RU" b="1" i="1" dirty="0">
              <a:solidFill>
                <a:srgbClr val="FF0000"/>
              </a:solidFill>
              <a:latin typeface="Times New Roman" pitchFamily="18" charset="0"/>
              <a:cs typeface="Times New Roman" pitchFamily="18" charset="0"/>
            </a:rPr>
            <a:t>Красная книга</a:t>
          </a:r>
          <a:r>
            <a:rPr lang="ru-RU" dirty="0">
              <a:solidFill>
                <a:srgbClr val="FF0000"/>
              </a:solidFill>
              <a:latin typeface="Times New Roman" pitchFamily="18" charset="0"/>
              <a:cs typeface="Times New Roman" pitchFamily="18" charset="0"/>
            </a:rPr>
            <a:t> – </a:t>
          </a:r>
          <a:r>
            <a:rPr lang="ru-RU" dirty="0">
              <a:latin typeface="Times New Roman" pitchFamily="18" charset="0"/>
              <a:cs typeface="Times New Roman" pitchFamily="18" charset="0"/>
            </a:rPr>
            <a:t>список животных или растений, находящихся под угрозой исчезновения. В Красной книге дается описание редких и исчезающих растений и животных, а также способы их сохранения. По образцу Международной Красной Книги созданы Красные книги в каждой стране, в том числе и </a:t>
          </a:r>
          <a:r>
            <a:rPr lang="ru-RU" b="1" i="1" dirty="0">
              <a:solidFill>
                <a:srgbClr val="FF0000"/>
              </a:solidFill>
              <a:latin typeface="Times New Roman" pitchFamily="18" charset="0"/>
              <a:cs typeface="Times New Roman" pitchFamily="18" charset="0"/>
            </a:rPr>
            <a:t>Красная книга Казахстана.</a:t>
          </a:r>
          <a:endParaRPr lang="ru-RU" dirty="0">
            <a:solidFill>
              <a:srgbClr val="FF0000"/>
            </a:solidFill>
            <a:latin typeface="Times New Roman" pitchFamily="18" charset="0"/>
            <a:cs typeface="Times New Roman" pitchFamily="18" charset="0"/>
          </a:endParaRPr>
        </a:p>
      </dgm:t>
    </dgm:pt>
    <dgm:pt modelId="{13F1E02A-E9B1-476E-BDCF-2CF3280B0EA1}" type="parTrans" cxnId="{AD76FB90-7433-411C-9527-40F22B5B7CBD}">
      <dgm:prSet/>
      <dgm:spPr/>
      <dgm:t>
        <a:bodyPr/>
        <a:lstStyle/>
        <a:p>
          <a:endParaRPr lang="ru-RU"/>
        </a:p>
      </dgm:t>
    </dgm:pt>
    <dgm:pt modelId="{9BE957EC-48C6-45EB-B546-70A5AFE3617A}" type="sibTrans" cxnId="{AD76FB90-7433-411C-9527-40F22B5B7CBD}">
      <dgm:prSet/>
      <dgm:spPr/>
      <dgm:t>
        <a:bodyPr/>
        <a:lstStyle/>
        <a:p>
          <a:endParaRPr lang="ru-RU"/>
        </a:p>
      </dgm:t>
    </dgm:pt>
    <dgm:pt modelId="{76A37E25-02ED-4D46-817B-5790741657FA}" type="pres">
      <dgm:prSet presAssocID="{1A388D25-07A6-422D-B071-F6339604A9AC}" presName="Name0" presStyleCnt="0">
        <dgm:presLayoutVars>
          <dgm:dir/>
          <dgm:resizeHandles val="exact"/>
        </dgm:presLayoutVars>
      </dgm:prSet>
      <dgm:spPr/>
    </dgm:pt>
    <dgm:pt modelId="{D48310F6-E619-4B5A-8344-4CB1E0B373B6}" type="pres">
      <dgm:prSet presAssocID="{AFCF0FFD-4A8F-452C-A735-169D2A6F5BFD}" presName="node" presStyleLbl="node1" presStyleIdx="0" presStyleCnt="2">
        <dgm:presLayoutVars>
          <dgm:bulletEnabled val="1"/>
        </dgm:presLayoutVars>
      </dgm:prSet>
      <dgm:spPr/>
    </dgm:pt>
    <dgm:pt modelId="{826EEB10-998E-43D9-8FDD-F66629F4E26F}" type="pres">
      <dgm:prSet presAssocID="{3D25F4A1-5D51-4ECF-935D-7B3B522FC734}" presName="sibTrans" presStyleCnt="0"/>
      <dgm:spPr/>
    </dgm:pt>
    <dgm:pt modelId="{EAF9213B-D1E8-41B8-9C31-00C6258C5250}" type="pres">
      <dgm:prSet presAssocID="{3EF9680E-4633-4B2B-853B-0CE307D4F067}" presName="node" presStyleLbl="node1" presStyleIdx="1" presStyleCnt="2">
        <dgm:presLayoutVars>
          <dgm:bulletEnabled val="1"/>
        </dgm:presLayoutVars>
      </dgm:prSet>
      <dgm:spPr/>
    </dgm:pt>
  </dgm:ptLst>
  <dgm:cxnLst>
    <dgm:cxn modelId="{59A35330-9BEF-4C1B-B925-635F1532A4A0}" type="presOf" srcId="{1A388D25-07A6-422D-B071-F6339604A9AC}" destId="{76A37E25-02ED-4D46-817B-5790741657FA}" srcOrd="0" destOrd="0" presId="urn:microsoft.com/office/officeart/2005/8/layout/hList6"/>
    <dgm:cxn modelId="{054D6E41-5F25-4982-95F8-F098CCD0A554}" type="presOf" srcId="{AFCF0FFD-4A8F-452C-A735-169D2A6F5BFD}" destId="{D48310F6-E619-4B5A-8344-4CB1E0B373B6}" srcOrd="0" destOrd="0" presId="urn:microsoft.com/office/officeart/2005/8/layout/hList6"/>
    <dgm:cxn modelId="{AD76FB90-7433-411C-9527-40F22B5B7CBD}" srcId="{1A388D25-07A6-422D-B071-F6339604A9AC}" destId="{3EF9680E-4633-4B2B-853B-0CE307D4F067}" srcOrd="1" destOrd="0" parTransId="{13F1E02A-E9B1-476E-BDCF-2CF3280B0EA1}" sibTransId="{9BE957EC-48C6-45EB-B546-70A5AFE3617A}"/>
    <dgm:cxn modelId="{0D3CA892-075B-4567-8A71-D689EF1DE9FD}" srcId="{1A388D25-07A6-422D-B071-F6339604A9AC}" destId="{AFCF0FFD-4A8F-452C-A735-169D2A6F5BFD}" srcOrd="0" destOrd="0" parTransId="{A0071B68-9272-4BFD-81FC-6D4ACAF962C5}" sibTransId="{3D25F4A1-5D51-4ECF-935D-7B3B522FC734}"/>
    <dgm:cxn modelId="{93D931C4-76E2-4790-97A9-A2CBD04782F3}" type="presOf" srcId="{3EF9680E-4633-4B2B-853B-0CE307D4F067}" destId="{EAF9213B-D1E8-41B8-9C31-00C6258C5250}" srcOrd="0" destOrd="0" presId="urn:microsoft.com/office/officeart/2005/8/layout/hList6"/>
    <dgm:cxn modelId="{DA70C384-792E-4BB0-92AC-233EC20525DD}" type="presParOf" srcId="{76A37E25-02ED-4D46-817B-5790741657FA}" destId="{D48310F6-E619-4B5A-8344-4CB1E0B373B6}" srcOrd="0" destOrd="0" presId="urn:microsoft.com/office/officeart/2005/8/layout/hList6"/>
    <dgm:cxn modelId="{93C9F0DD-1A77-42B8-87E7-F06E08ACD583}" type="presParOf" srcId="{76A37E25-02ED-4D46-817B-5790741657FA}" destId="{826EEB10-998E-43D9-8FDD-F66629F4E26F}" srcOrd="1" destOrd="0" presId="urn:microsoft.com/office/officeart/2005/8/layout/hList6"/>
    <dgm:cxn modelId="{A8593054-DBFC-4B52-BDAA-7E6C14C5E86C}" type="presParOf" srcId="{76A37E25-02ED-4D46-817B-5790741657FA}" destId="{EAF9213B-D1E8-41B8-9C31-00C6258C5250}" srcOrd="2" destOrd="0" presId="urn:microsoft.com/office/officeart/2005/8/layout/hList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3217396-09F8-4833-9AF3-D4828DA17962}" type="doc">
      <dgm:prSet loTypeId="urn:microsoft.com/office/officeart/2005/8/layout/chevron2" loCatId="list" qsTypeId="urn:microsoft.com/office/officeart/2005/8/quickstyle/simple5" qsCatId="simple" csTypeId="urn:microsoft.com/office/officeart/2005/8/colors/colorful2" csCatId="colorful" phldr="1"/>
      <dgm:spPr/>
      <dgm:t>
        <a:bodyPr/>
        <a:lstStyle/>
        <a:p>
          <a:endParaRPr lang="ru-RU"/>
        </a:p>
      </dgm:t>
    </dgm:pt>
    <dgm:pt modelId="{CA89739F-CE46-4A0E-B469-BEE4348E449A}">
      <dgm:prSet/>
      <dgm:spPr/>
      <dgm:t>
        <a:bodyPr/>
        <a:lstStyle/>
        <a:p>
          <a:pPr rtl="0"/>
          <a:r>
            <a:rPr lang="ru-RU" dirty="0">
              <a:latin typeface="Times New Roman" pitchFamily="18" charset="0"/>
              <a:cs typeface="Times New Roman" pitchFamily="18" charset="0"/>
            </a:rPr>
            <a:t>Лишь недавно человек задумался над тем, что, уничтожая мир растений, он не только разрушает природу, но и губит себя. Вот почему во многих государствах, в том числе и в Казахстане, приняты законы об охране природы. Они требуют бережного использования лесов, лугов, степей, охраны зеленых насаждений, создание новых заповедников, заказников, ботанических садов.</a:t>
          </a:r>
        </a:p>
      </dgm:t>
    </dgm:pt>
    <dgm:pt modelId="{013B7E4C-39FD-472A-87CC-40053CC22AEB}" type="parTrans" cxnId="{51971E9A-88D2-4781-8A54-4AABC36F40BB}">
      <dgm:prSet/>
      <dgm:spPr/>
      <dgm:t>
        <a:bodyPr/>
        <a:lstStyle/>
        <a:p>
          <a:endParaRPr lang="ru-RU">
            <a:latin typeface="Times New Roman" pitchFamily="18" charset="0"/>
            <a:cs typeface="Times New Roman" pitchFamily="18" charset="0"/>
          </a:endParaRPr>
        </a:p>
      </dgm:t>
    </dgm:pt>
    <dgm:pt modelId="{09E99EFC-08E6-4BDF-AA57-E568F2445A9C}" type="sibTrans" cxnId="{51971E9A-88D2-4781-8A54-4AABC36F40BB}">
      <dgm:prSet/>
      <dgm:spPr/>
      <dgm:t>
        <a:bodyPr/>
        <a:lstStyle/>
        <a:p>
          <a:endParaRPr lang="ru-RU">
            <a:latin typeface="Times New Roman" pitchFamily="18" charset="0"/>
            <a:cs typeface="Times New Roman" pitchFamily="18" charset="0"/>
          </a:endParaRPr>
        </a:p>
      </dgm:t>
    </dgm:pt>
    <dgm:pt modelId="{64FF64B7-EDFF-4DB2-8DA8-955B48DEC19B}">
      <dgm:prSet/>
      <dgm:spPr/>
      <dgm:t>
        <a:bodyPr/>
        <a:lstStyle/>
        <a:p>
          <a:pPr rtl="0"/>
          <a:r>
            <a:rPr lang="ru-RU" dirty="0">
              <a:latin typeface="Times New Roman" pitchFamily="18" charset="0"/>
              <a:cs typeface="Times New Roman" pitchFamily="18" charset="0"/>
            </a:rPr>
            <a:t>Но никакой закон не поможет, если каждый человек не поймет, как важно беречь родную природу, заботиться о ней, если все люди не станут охранять ее. </a:t>
          </a:r>
          <a:r>
            <a:rPr lang="ru-RU" b="1" i="1" dirty="0">
              <a:latin typeface="Times New Roman" pitchFamily="18" charset="0"/>
              <a:cs typeface="Times New Roman" pitchFamily="18" charset="0"/>
            </a:rPr>
            <a:t>Это относится и к вам, ребята!</a:t>
          </a:r>
          <a:endParaRPr lang="ru-RU" dirty="0">
            <a:latin typeface="Times New Roman" pitchFamily="18" charset="0"/>
            <a:cs typeface="Times New Roman" pitchFamily="18" charset="0"/>
          </a:endParaRPr>
        </a:p>
      </dgm:t>
    </dgm:pt>
    <dgm:pt modelId="{FBF2ED81-A17C-42A8-AB7B-FFE2A0B4CF32}" type="parTrans" cxnId="{4A08387C-AC43-4C0C-AD3F-CA8C0A22756F}">
      <dgm:prSet/>
      <dgm:spPr/>
      <dgm:t>
        <a:bodyPr/>
        <a:lstStyle/>
        <a:p>
          <a:endParaRPr lang="ru-RU">
            <a:latin typeface="Times New Roman" pitchFamily="18" charset="0"/>
            <a:cs typeface="Times New Roman" pitchFamily="18" charset="0"/>
          </a:endParaRPr>
        </a:p>
      </dgm:t>
    </dgm:pt>
    <dgm:pt modelId="{A278DFE7-8CB1-4310-B3A1-CCB50BA2156F}" type="sibTrans" cxnId="{4A08387C-AC43-4C0C-AD3F-CA8C0A22756F}">
      <dgm:prSet/>
      <dgm:spPr/>
      <dgm:t>
        <a:bodyPr/>
        <a:lstStyle/>
        <a:p>
          <a:endParaRPr lang="ru-RU">
            <a:latin typeface="Times New Roman" pitchFamily="18" charset="0"/>
            <a:cs typeface="Times New Roman" pitchFamily="18" charset="0"/>
          </a:endParaRPr>
        </a:p>
      </dgm:t>
    </dgm:pt>
    <dgm:pt modelId="{2F2C076F-1E49-46FC-ACCB-40BB3E33EE32}">
      <dgm:prSet/>
      <dgm:spPr/>
      <dgm:t>
        <a:bodyPr/>
        <a:lstStyle/>
        <a:p>
          <a:pPr rtl="0"/>
          <a:endParaRPr lang="ru-RU" dirty="0">
            <a:latin typeface="Times New Roman" pitchFamily="18" charset="0"/>
            <a:cs typeface="Times New Roman" pitchFamily="18" charset="0"/>
          </a:endParaRPr>
        </a:p>
      </dgm:t>
    </dgm:pt>
    <dgm:pt modelId="{701B199B-9997-4B3D-AA74-EB90872D81B4}" type="parTrans" cxnId="{570304C3-039A-451B-B67B-2D92272F73FA}">
      <dgm:prSet/>
      <dgm:spPr/>
      <dgm:t>
        <a:bodyPr/>
        <a:lstStyle/>
        <a:p>
          <a:endParaRPr lang="ru-RU">
            <a:latin typeface="Times New Roman" pitchFamily="18" charset="0"/>
            <a:cs typeface="Times New Roman" pitchFamily="18" charset="0"/>
          </a:endParaRPr>
        </a:p>
      </dgm:t>
    </dgm:pt>
    <dgm:pt modelId="{A63A37CC-7FE8-4D13-BC9F-4E64199E5B01}" type="sibTrans" cxnId="{570304C3-039A-451B-B67B-2D92272F73FA}">
      <dgm:prSet/>
      <dgm:spPr/>
      <dgm:t>
        <a:bodyPr/>
        <a:lstStyle/>
        <a:p>
          <a:endParaRPr lang="ru-RU">
            <a:latin typeface="Times New Roman" pitchFamily="18" charset="0"/>
            <a:cs typeface="Times New Roman" pitchFamily="18" charset="0"/>
          </a:endParaRPr>
        </a:p>
      </dgm:t>
    </dgm:pt>
    <dgm:pt modelId="{E93288D3-A422-4B28-8F1E-ED4C06B9ED11}">
      <dgm:prSet/>
      <dgm:spPr/>
      <dgm:t>
        <a:bodyPr/>
        <a:lstStyle/>
        <a:p>
          <a:pPr rtl="0"/>
          <a:endParaRPr lang="ru-RU" dirty="0">
            <a:latin typeface="Times New Roman" pitchFamily="18" charset="0"/>
            <a:cs typeface="Times New Roman" pitchFamily="18" charset="0"/>
          </a:endParaRPr>
        </a:p>
      </dgm:t>
    </dgm:pt>
    <dgm:pt modelId="{4D3F2EA2-B24B-40E6-8257-0A4AB174C227}" type="parTrans" cxnId="{E551D4D5-E477-4B8C-B719-F9D1515D8D4B}">
      <dgm:prSet/>
      <dgm:spPr/>
      <dgm:t>
        <a:bodyPr/>
        <a:lstStyle/>
        <a:p>
          <a:endParaRPr lang="ru-RU">
            <a:latin typeface="Times New Roman" pitchFamily="18" charset="0"/>
            <a:cs typeface="Times New Roman" pitchFamily="18" charset="0"/>
          </a:endParaRPr>
        </a:p>
      </dgm:t>
    </dgm:pt>
    <dgm:pt modelId="{AB66256E-6FED-48CB-8362-028F926D6EC9}" type="sibTrans" cxnId="{E551D4D5-E477-4B8C-B719-F9D1515D8D4B}">
      <dgm:prSet/>
      <dgm:spPr/>
      <dgm:t>
        <a:bodyPr/>
        <a:lstStyle/>
        <a:p>
          <a:endParaRPr lang="ru-RU">
            <a:latin typeface="Times New Roman" pitchFamily="18" charset="0"/>
            <a:cs typeface="Times New Roman" pitchFamily="18" charset="0"/>
          </a:endParaRPr>
        </a:p>
      </dgm:t>
    </dgm:pt>
    <dgm:pt modelId="{1617FA1A-5D13-4506-9CFA-3BD34DC76E89}" type="pres">
      <dgm:prSet presAssocID="{23217396-09F8-4833-9AF3-D4828DA17962}" presName="linearFlow" presStyleCnt="0">
        <dgm:presLayoutVars>
          <dgm:dir/>
          <dgm:animLvl val="lvl"/>
          <dgm:resizeHandles val="exact"/>
        </dgm:presLayoutVars>
      </dgm:prSet>
      <dgm:spPr/>
    </dgm:pt>
    <dgm:pt modelId="{A97AB30B-872D-4F5A-843C-81F9525EE3AB}" type="pres">
      <dgm:prSet presAssocID="{2F2C076F-1E49-46FC-ACCB-40BB3E33EE32}" presName="composite" presStyleCnt="0"/>
      <dgm:spPr/>
    </dgm:pt>
    <dgm:pt modelId="{40CB1BE3-9E35-4797-8258-49D3ED9A4513}" type="pres">
      <dgm:prSet presAssocID="{2F2C076F-1E49-46FC-ACCB-40BB3E33EE32}" presName="parentText" presStyleLbl="alignNode1" presStyleIdx="0" presStyleCnt="2">
        <dgm:presLayoutVars>
          <dgm:chMax val="1"/>
          <dgm:bulletEnabled val="1"/>
        </dgm:presLayoutVars>
      </dgm:prSet>
      <dgm:spPr/>
    </dgm:pt>
    <dgm:pt modelId="{42A11D21-7273-4334-909A-2C8DD3535EBC}" type="pres">
      <dgm:prSet presAssocID="{2F2C076F-1E49-46FC-ACCB-40BB3E33EE32}" presName="descendantText" presStyleLbl="alignAcc1" presStyleIdx="0" presStyleCnt="2">
        <dgm:presLayoutVars>
          <dgm:bulletEnabled val="1"/>
        </dgm:presLayoutVars>
      </dgm:prSet>
      <dgm:spPr/>
    </dgm:pt>
    <dgm:pt modelId="{B2CCDDF0-7AB3-42F1-B76C-0E9C5105DB6C}" type="pres">
      <dgm:prSet presAssocID="{A63A37CC-7FE8-4D13-BC9F-4E64199E5B01}" presName="sp" presStyleCnt="0"/>
      <dgm:spPr/>
    </dgm:pt>
    <dgm:pt modelId="{08D1F084-25C9-46DD-B937-7A22AAF4779F}" type="pres">
      <dgm:prSet presAssocID="{E93288D3-A422-4B28-8F1E-ED4C06B9ED11}" presName="composite" presStyleCnt="0"/>
      <dgm:spPr/>
    </dgm:pt>
    <dgm:pt modelId="{DA447E8A-6280-4DA4-8BA3-08DE76C87103}" type="pres">
      <dgm:prSet presAssocID="{E93288D3-A422-4B28-8F1E-ED4C06B9ED11}" presName="parentText" presStyleLbl="alignNode1" presStyleIdx="1" presStyleCnt="2">
        <dgm:presLayoutVars>
          <dgm:chMax val="1"/>
          <dgm:bulletEnabled val="1"/>
        </dgm:presLayoutVars>
      </dgm:prSet>
      <dgm:spPr/>
    </dgm:pt>
    <dgm:pt modelId="{836588D9-A0E3-4D08-A5AD-60968F3B24EC}" type="pres">
      <dgm:prSet presAssocID="{E93288D3-A422-4B28-8F1E-ED4C06B9ED11}" presName="descendantText" presStyleLbl="alignAcc1" presStyleIdx="1" presStyleCnt="2">
        <dgm:presLayoutVars>
          <dgm:bulletEnabled val="1"/>
        </dgm:presLayoutVars>
      </dgm:prSet>
      <dgm:spPr/>
    </dgm:pt>
  </dgm:ptLst>
  <dgm:cxnLst>
    <dgm:cxn modelId="{8D16F467-5862-46A5-8D48-4FAF6F7BF844}" type="presOf" srcId="{23217396-09F8-4833-9AF3-D4828DA17962}" destId="{1617FA1A-5D13-4506-9CFA-3BD34DC76E89}" srcOrd="0" destOrd="0" presId="urn:microsoft.com/office/officeart/2005/8/layout/chevron2"/>
    <dgm:cxn modelId="{A6670A78-1D65-4BF2-AC7B-6D516DD442B9}" type="presOf" srcId="{CA89739F-CE46-4A0E-B469-BEE4348E449A}" destId="{42A11D21-7273-4334-909A-2C8DD3535EBC}" srcOrd="0" destOrd="0" presId="urn:microsoft.com/office/officeart/2005/8/layout/chevron2"/>
    <dgm:cxn modelId="{4A08387C-AC43-4C0C-AD3F-CA8C0A22756F}" srcId="{E93288D3-A422-4B28-8F1E-ED4C06B9ED11}" destId="{64FF64B7-EDFF-4DB2-8DA8-955B48DEC19B}" srcOrd="0" destOrd="0" parTransId="{FBF2ED81-A17C-42A8-AB7B-FFE2A0B4CF32}" sibTransId="{A278DFE7-8CB1-4310-B3A1-CCB50BA2156F}"/>
    <dgm:cxn modelId="{51971E9A-88D2-4781-8A54-4AABC36F40BB}" srcId="{2F2C076F-1E49-46FC-ACCB-40BB3E33EE32}" destId="{CA89739F-CE46-4A0E-B469-BEE4348E449A}" srcOrd="0" destOrd="0" parTransId="{013B7E4C-39FD-472A-87CC-40053CC22AEB}" sibTransId="{09E99EFC-08E6-4BDF-AA57-E568F2445A9C}"/>
    <dgm:cxn modelId="{41C0CDB7-D071-444B-B2A0-6BE9B80AE468}" type="presOf" srcId="{64FF64B7-EDFF-4DB2-8DA8-955B48DEC19B}" destId="{836588D9-A0E3-4D08-A5AD-60968F3B24EC}" srcOrd="0" destOrd="0" presId="urn:microsoft.com/office/officeart/2005/8/layout/chevron2"/>
    <dgm:cxn modelId="{570304C3-039A-451B-B67B-2D92272F73FA}" srcId="{23217396-09F8-4833-9AF3-D4828DA17962}" destId="{2F2C076F-1E49-46FC-ACCB-40BB3E33EE32}" srcOrd="0" destOrd="0" parTransId="{701B199B-9997-4B3D-AA74-EB90872D81B4}" sibTransId="{A63A37CC-7FE8-4D13-BC9F-4E64199E5B01}"/>
    <dgm:cxn modelId="{E551D4D5-E477-4B8C-B719-F9D1515D8D4B}" srcId="{23217396-09F8-4833-9AF3-D4828DA17962}" destId="{E93288D3-A422-4B28-8F1E-ED4C06B9ED11}" srcOrd="1" destOrd="0" parTransId="{4D3F2EA2-B24B-40E6-8257-0A4AB174C227}" sibTransId="{AB66256E-6FED-48CB-8362-028F926D6EC9}"/>
    <dgm:cxn modelId="{2BE455E4-9F81-43ED-BA32-E508C6A6CE73}" type="presOf" srcId="{2F2C076F-1E49-46FC-ACCB-40BB3E33EE32}" destId="{40CB1BE3-9E35-4797-8258-49D3ED9A4513}" srcOrd="0" destOrd="0" presId="urn:microsoft.com/office/officeart/2005/8/layout/chevron2"/>
    <dgm:cxn modelId="{F1B330F3-67B3-4255-B0AB-E1AAF3AD2E83}" type="presOf" srcId="{E93288D3-A422-4B28-8F1E-ED4C06B9ED11}" destId="{DA447E8A-6280-4DA4-8BA3-08DE76C87103}" srcOrd="0" destOrd="0" presId="urn:microsoft.com/office/officeart/2005/8/layout/chevron2"/>
    <dgm:cxn modelId="{2A25DDF0-E076-4433-B394-5173C957C91F}" type="presParOf" srcId="{1617FA1A-5D13-4506-9CFA-3BD34DC76E89}" destId="{A97AB30B-872D-4F5A-843C-81F9525EE3AB}" srcOrd="0" destOrd="0" presId="urn:microsoft.com/office/officeart/2005/8/layout/chevron2"/>
    <dgm:cxn modelId="{D5B9B4E6-0AD7-431E-9D57-7DE3A256637F}" type="presParOf" srcId="{A97AB30B-872D-4F5A-843C-81F9525EE3AB}" destId="{40CB1BE3-9E35-4797-8258-49D3ED9A4513}" srcOrd="0" destOrd="0" presId="urn:microsoft.com/office/officeart/2005/8/layout/chevron2"/>
    <dgm:cxn modelId="{13E90571-1B9F-4BA4-9AC1-0C9B211ACF09}" type="presParOf" srcId="{A97AB30B-872D-4F5A-843C-81F9525EE3AB}" destId="{42A11D21-7273-4334-909A-2C8DD3535EBC}" srcOrd="1" destOrd="0" presId="urn:microsoft.com/office/officeart/2005/8/layout/chevron2"/>
    <dgm:cxn modelId="{8BACB88C-C712-4375-A1D6-65E96757375E}" type="presParOf" srcId="{1617FA1A-5D13-4506-9CFA-3BD34DC76E89}" destId="{B2CCDDF0-7AB3-42F1-B76C-0E9C5105DB6C}" srcOrd="1" destOrd="0" presId="urn:microsoft.com/office/officeart/2005/8/layout/chevron2"/>
    <dgm:cxn modelId="{93D7C290-4DA4-4526-B801-E7FF61543C2B}" type="presParOf" srcId="{1617FA1A-5D13-4506-9CFA-3BD34DC76E89}" destId="{08D1F084-25C9-46DD-B937-7A22AAF4779F}" srcOrd="2" destOrd="0" presId="urn:microsoft.com/office/officeart/2005/8/layout/chevron2"/>
    <dgm:cxn modelId="{5C57AD9E-1A51-4CBA-8294-B20B719E3923}" type="presParOf" srcId="{08D1F084-25C9-46DD-B937-7A22AAF4779F}" destId="{DA447E8A-6280-4DA4-8BA3-08DE76C87103}" srcOrd="0" destOrd="0" presId="urn:microsoft.com/office/officeart/2005/8/layout/chevron2"/>
    <dgm:cxn modelId="{1D8640C9-D127-421B-93D1-262E22DB6846}" type="presParOf" srcId="{08D1F084-25C9-46DD-B937-7A22AAF4779F}" destId="{836588D9-A0E3-4D08-A5AD-60968F3B24E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830084-61F7-4ADF-A844-0766AAC56720}" type="doc">
      <dgm:prSet loTypeId="urn:microsoft.com/office/officeart/2005/8/layout/vProcess5" loCatId="process" qsTypeId="urn:microsoft.com/office/officeart/2005/8/quickstyle/simple3" qsCatId="simple" csTypeId="urn:microsoft.com/office/officeart/2005/8/colors/colorful3" csCatId="colorful"/>
      <dgm:spPr/>
      <dgm:t>
        <a:bodyPr/>
        <a:lstStyle/>
        <a:p>
          <a:endParaRPr lang="ru-RU"/>
        </a:p>
      </dgm:t>
    </dgm:pt>
    <dgm:pt modelId="{F3604183-36C3-456D-B1D2-7CA34F33AC07}">
      <dgm:prSet/>
      <dgm:spPr/>
      <dgm:t>
        <a:bodyPr/>
        <a:lstStyle/>
        <a:p>
          <a:pPr rtl="0"/>
          <a:r>
            <a:rPr lang="ru-RU" dirty="0">
              <a:latin typeface="Times New Roman" pitchFamily="18" charset="0"/>
              <a:cs typeface="Times New Roman" pitchFamily="18" charset="0"/>
            </a:rPr>
            <a:t>Создает заказники, заповедники, национальные парки, сохраняет места обитания растений и животных.</a:t>
          </a:r>
        </a:p>
      </dgm:t>
    </dgm:pt>
    <dgm:pt modelId="{3AD77100-FC9E-4283-B306-FB5A3BA26CA3}" type="parTrans" cxnId="{AD8372B2-5AEB-48CD-BCAF-A98C7FE91B2D}">
      <dgm:prSet/>
      <dgm:spPr/>
      <dgm:t>
        <a:bodyPr/>
        <a:lstStyle/>
        <a:p>
          <a:endParaRPr lang="ru-RU">
            <a:latin typeface="Times New Roman" pitchFamily="18" charset="0"/>
            <a:cs typeface="Times New Roman" pitchFamily="18" charset="0"/>
          </a:endParaRPr>
        </a:p>
      </dgm:t>
    </dgm:pt>
    <dgm:pt modelId="{86C2DA57-8EEC-410A-97FC-36F4B485EAA3}" type="sibTrans" cxnId="{AD8372B2-5AEB-48CD-BCAF-A98C7FE91B2D}">
      <dgm:prSet/>
      <dgm:spPr/>
      <dgm:t>
        <a:bodyPr/>
        <a:lstStyle/>
        <a:p>
          <a:endParaRPr lang="ru-RU" dirty="0">
            <a:latin typeface="Times New Roman" pitchFamily="18" charset="0"/>
            <a:cs typeface="Times New Roman" pitchFamily="18" charset="0"/>
          </a:endParaRPr>
        </a:p>
      </dgm:t>
    </dgm:pt>
    <dgm:pt modelId="{871A9435-8115-41B4-AC31-CCBCBA150442}">
      <dgm:prSet/>
      <dgm:spPr/>
      <dgm:t>
        <a:bodyPr/>
        <a:lstStyle/>
        <a:p>
          <a:pPr rtl="0"/>
          <a:r>
            <a:rPr lang="ru-RU" dirty="0">
              <a:latin typeface="Times New Roman" pitchFamily="18" charset="0"/>
              <a:cs typeface="Times New Roman" pitchFamily="18" charset="0"/>
            </a:rPr>
            <a:t>Запрещает охоту и ограничивает сроки охоты.</a:t>
          </a:r>
        </a:p>
      </dgm:t>
    </dgm:pt>
    <dgm:pt modelId="{ECD7E30D-0244-486B-BEBD-ED5EA4FBDF3A}" type="parTrans" cxnId="{D0889915-1DE3-4376-91FD-841BE0E3F1B7}">
      <dgm:prSet/>
      <dgm:spPr/>
      <dgm:t>
        <a:bodyPr/>
        <a:lstStyle/>
        <a:p>
          <a:endParaRPr lang="ru-RU">
            <a:latin typeface="Times New Roman" pitchFamily="18" charset="0"/>
            <a:cs typeface="Times New Roman" pitchFamily="18" charset="0"/>
          </a:endParaRPr>
        </a:p>
      </dgm:t>
    </dgm:pt>
    <dgm:pt modelId="{3F34AAC6-D7E0-4E2D-8E75-3C8B5BC66FE2}" type="sibTrans" cxnId="{D0889915-1DE3-4376-91FD-841BE0E3F1B7}">
      <dgm:prSet/>
      <dgm:spPr/>
      <dgm:t>
        <a:bodyPr/>
        <a:lstStyle/>
        <a:p>
          <a:endParaRPr lang="ru-RU" dirty="0">
            <a:latin typeface="Times New Roman" pitchFamily="18" charset="0"/>
            <a:cs typeface="Times New Roman" pitchFamily="18" charset="0"/>
          </a:endParaRPr>
        </a:p>
      </dgm:t>
    </dgm:pt>
    <dgm:pt modelId="{EE874A60-424D-42A2-87A4-24B4116D23A1}">
      <dgm:prSet/>
      <dgm:spPr/>
      <dgm:t>
        <a:bodyPr/>
        <a:lstStyle/>
        <a:p>
          <a:pPr rtl="0"/>
          <a:r>
            <a:rPr lang="ru-RU" dirty="0">
              <a:latin typeface="Times New Roman" pitchFamily="18" charset="0"/>
              <a:cs typeface="Times New Roman" pitchFamily="18" charset="0"/>
            </a:rPr>
            <a:t>Устанавливает правила сбора лекарственных растений.</a:t>
          </a:r>
        </a:p>
      </dgm:t>
    </dgm:pt>
    <dgm:pt modelId="{70AFA8DF-EC73-4DB0-BCFC-1BCFC32F096F}" type="parTrans" cxnId="{A8AC8A7F-64E3-462E-8F96-30C7E60E77C3}">
      <dgm:prSet/>
      <dgm:spPr/>
      <dgm:t>
        <a:bodyPr/>
        <a:lstStyle/>
        <a:p>
          <a:endParaRPr lang="ru-RU">
            <a:latin typeface="Times New Roman" pitchFamily="18" charset="0"/>
            <a:cs typeface="Times New Roman" pitchFamily="18" charset="0"/>
          </a:endParaRPr>
        </a:p>
      </dgm:t>
    </dgm:pt>
    <dgm:pt modelId="{BE8FEFBF-F0B6-45C0-86F6-C8BA8EDE57BD}" type="sibTrans" cxnId="{A8AC8A7F-64E3-462E-8F96-30C7E60E77C3}">
      <dgm:prSet/>
      <dgm:spPr/>
      <dgm:t>
        <a:bodyPr/>
        <a:lstStyle/>
        <a:p>
          <a:endParaRPr lang="ru-RU" dirty="0">
            <a:latin typeface="Times New Roman" pitchFamily="18" charset="0"/>
            <a:cs typeface="Times New Roman" pitchFamily="18" charset="0"/>
          </a:endParaRPr>
        </a:p>
      </dgm:t>
    </dgm:pt>
    <dgm:pt modelId="{E7B8BE0E-499F-4D67-8D94-97BE99A887F4}">
      <dgm:prSet/>
      <dgm:spPr/>
      <dgm:t>
        <a:bodyPr/>
        <a:lstStyle/>
        <a:p>
          <a:pPr rtl="0"/>
          <a:r>
            <a:rPr lang="ru-RU" dirty="0">
              <a:latin typeface="Times New Roman" pitchFamily="18" charset="0"/>
              <a:cs typeface="Times New Roman" pitchFamily="18" charset="0"/>
            </a:rPr>
            <a:t>Поощряет выращивание редких растений в ботанических садах, животных – в специальных питомниках.</a:t>
          </a:r>
        </a:p>
      </dgm:t>
    </dgm:pt>
    <dgm:pt modelId="{859275E7-F666-481F-89F0-269ABFD0E44A}" type="parTrans" cxnId="{135E4EB9-138E-4E19-9757-6F0EE3BFEC73}">
      <dgm:prSet/>
      <dgm:spPr/>
      <dgm:t>
        <a:bodyPr/>
        <a:lstStyle/>
        <a:p>
          <a:endParaRPr lang="ru-RU">
            <a:latin typeface="Times New Roman" pitchFamily="18" charset="0"/>
            <a:cs typeface="Times New Roman" pitchFamily="18" charset="0"/>
          </a:endParaRPr>
        </a:p>
      </dgm:t>
    </dgm:pt>
    <dgm:pt modelId="{40B53E45-8538-48E4-932D-BEA477686333}" type="sibTrans" cxnId="{135E4EB9-138E-4E19-9757-6F0EE3BFEC73}">
      <dgm:prSet/>
      <dgm:spPr/>
      <dgm:t>
        <a:bodyPr/>
        <a:lstStyle/>
        <a:p>
          <a:endParaRPr lang="ru-RU">
            <a:latin typeface="Times New Roman" pitchFamily="18" charset="0"/>
            <a:cs typeface="Times New Roman" pitchFamily="18" charset="0"/>
          </a:endParaRPr>
        </a:p>
      </dgm:t>
    </dgm:pt>
    <dgm:pt modelId="{C58AE663-2283-40E8-A26C-AC8589935759}" type="pres">
      <dgm:prSet presAssocID="{71830084-61F7-4ADF-A844-0766AAC56720}" presName="outerComposite" presStyleCnt="0">
        <dgm:presLayoutVars>
          <dgm:chMax val="5"/>
          <dgm:dir/>
          <dgm:resizeHandles val="exact"/>
        </dgm:presLayoutVars>
      </dgm:prSet>
      <dgm:spPr/>
    </dgm:pt>
    <dgm:pt modelId="{B1CFC7F1-63D0-479B-8A15-A420B3097944}" type="pres">
      <dgm:prSet presAssocID="{71830084-61F7-4ADF-A844-0766AAC56720}" presName="dummyMaxCanvas" presStyleCnt="0">
        <dgm:presLayoutVars/>
      </dgm:prSet>
      <dgm:spPr/>
    </dgm:pt>
    <dgm:pt modelId="{A3F278CC-07B5-466E-BD75-92AF3C58E0DD}" type="pres">
      <dgm:prSet presAssocID="{71830084-61F7-4ADF-A844-0766AAC56720}" presName="FourNodes_1" presStyleLbl="node1" presStyleIdx="0" presStyleCnt="4">
        <dgm:presLayoutVars>
          <dgm:bulletEnabled val="1"/>
        </dgm:presLayoutVars>
      </dgm:prSet>
      <dgm:spPr/>
    </dgm:pt>
    <dgm:pt modelId="{2C752AB9-3651-48FC-8EE7-E86CDD6794B7}" type="pres">
      <dgm:prSet presAssocID="{71830084-61F7-4ADF-A844-0766AAC56720}" presName="FourNodes_2" presStyleLbl="node1" presStyleIdx="1" presStyleCnt="4">
        <dgm:presLayoutVars>
          <dgm:bulletEnabled val="1"/>
        </dgm:presLayoutVars>
      </dgm:prSet>
      <dgm:spPr/>
    </dgm:pt>
    <dgm:pt modelId="{418E0A55-8E5C-4E89-867E-270A0DD1A27B}" type="pres">
      <dgm:prSet presAssocID="{71830084-61F7-4ADF-A844-0766AAC56720}" presName="FourNodes_3" presStyleLbl="node1" presStyleIdx="2" presStyleCnt="4">
        <dgm:presLayoutVars>
          <dgm:bulletEnabled val="1"/>
        </dgm:presLayoutVars>
      </dgm:prSet>
      <dgm:spPr/>
    </dgm:pt>
    <dgm:pt modelId="{7076BEC1-2284-438D-9C82-E08F92BE160C}" type="pres">
      <dgm:prSet presAssocID="{71830084-61F7-4ADF-A844-0766AAC56720}" presName="FourNodes_4" presStyleLbl="node1" presStyleIdx="3" presStyleCnt="4">
        <dgm:presLayoutVars>
          <dgm:bulletEnabled val="1"/>
        </dgm:presLayoutVars>
      </dgm:prSet>
      <dgm:spPr/>
    </dgm:pt>
    <dgm:pt modelId="{B21ED360-0535-498A-BAB3-D1CF709BDCD6}" type="pres">
      <dgm:prSet presAssocID="{71830084-61F7-4ADF-A844-0766AAC56720}" presName="FourConn_1-2" presStyleLbl="fgAccFollowNode1" presStyleIdx="0" presStyleCnt="3">
        <dgm:presLayoutVars>
          <dgm:bulletEnabled val="1"/>
        </dgm:presLayoutVars>
      </dgm:prSet>
      <dgm:spPr/>
    </dgm:pt>
    <dgm:pt modelId="{95BA96E4-08C9-4EF6-9F6B-22D20E321107}" type="pres">
      <dgm:prSet presAssocID="{71830084-61F7-4ADF-A844-0766AAC56720}" presName="FourConn_2-3" presStyleLbl="fgAccFollowNode1" presStyleIdx="1" presStyleCnt="3">
        <dgm:presLayoutVars>
          <dgm:bulletEnabled val="1"/>
        </dgm:presLayoutVars>
      </dgm:prSet>
      <dgm:spPr/>
    </dgm:pt>
    <dgm:pt modelId="{34DFAA58-197D-483C-9CF9-DADD3FF835F7}" type="pres">
      <dgm:prSet presAssocID="{71830084-61F7-4ADF-A844-0766AAC56720}" presName="FourConn_3-4" presStyleLbl="fgAccFollowNode1" presStyleIdx="2" presStyleCnt="3">
        <dgm:presLayoutVars>
          <dgm:bulletEnabled val="1"/>
        </dgm:presLayoutVars>
      </dgm:prSet>
      <dgm:spPr/>
    </dgm:pt>
    <dgm:pt modelId="{F87C57B6-5E52-4EB4-B5B7-83184A7904C2}" type="pres">
      <dgm:prSet presAssocID="{71830084-61F7-4ADF-A844-0766AAC56720}" presName="FourNodes_1_text" presStyleLbl="node1" presStyleIdx="3" presStyleCnt="4">
        <dgm:presLayoutVars>
          <dgm:bulletEnabled val="1"/>
        </dgm:presLayoutVars>
      </dgm:prSet>
      <dgm:spPr/>
    </dgm:pt>
    <dgm:pt modelId="{B090DB44-0C50-4D74-81AD-B67ECA90B8E6}" type="pres">
      <dgm:prSet presAssocID="{71830084-61F7-4ADF-A844-0766AAC56720}" presName="FourNodes_2_text" presStyleLbl="node1" presStyleIdx="3" presStyleCnt="4">
        <dgm:presLayoutVars>
          <dgm:bulletEnabled val="1"/>
        </dgm:presLayoutVars>
      </dgm:prSet>
      <dgm:spPr/>
    </dgm:pt>
    <dgm:pt modelId="{4AFB93B9-803A-428C-A660-77140813591B}" type="pres">
      <dgm:prSet presAssocID="{71830084-61F7-4ADF-A844-0766AAC56720}" presName="FourNodes_3_text" presStyleLbl="node1" presStyleIdx="3" presStyleCnt="4">
        <dgm:presLayoutVars>
          <dgm:bulletEnabled val="1"/>
        </dgm:presLayoutVars>
      </dgm:prSet>
      <dgm:spPr/>
    </dgm:pt>
    <dgm:pt modelId="{D667CA68-F247-4180-B479-26642945023E}" type="pres">
      <dgm:prSet presAssocID="{71830084-61F7-4ADF-A844-0766AAC56720}" presName="FourNodes_4_text" presStyleLbl="node1" presStyleIdx="3" presStyleCnt="4">
        <dgm:presLayoutVars>
          <dgm:bulletEnabled val="1"/>
        </dgm:presLayoutVars>
      </dgm:prSet>
      <dgm:spPr/>
    </dgm:pt>
  </dgm:ptLst>
  <dgm:cxnLst>
    <dgm:cxn modelId="{7A488A08-F97E-41B2-99E5-92EC63D0E9AB}" type="presOf" srcId="{BE8FEFBF-F0B6-45C0-86F6-C8BA8EDE57BD}" destId="{34DFAA58-197D-483C-9CF9-DADD3FF835F7}" srcOrd="0" destOrd="0" presId="urn:microsoft.com/office/officeart/2005/8/layout/vProcess5"/>
    <dgm:cxn modelId="{E8996511-BB2F-41B6-9FEE-ADE3B64E364F}" type="presOf" srcId="{871A9435-8115-41B4-AC31-CCBCBA150442}" destId="{2C752AB9-3651-48FC-8EE7-E86CDD6794B7}" srcOrd="0" destOrd="0" presId="urn:microsoft.com/office/officeart/2005/8/layout/vProcess5"/>
    <dgm:cxn modelId="{DA95F812-BB4F-4253-9A71-465196879F19}" type="presOf" srcId="{3F34AAC6-D7E0-4E2D-8E75-3C8B5BC66FE2}" destId="{95BA96E4-08C9-4EF6-9F6B-22D20E321107}" srcOrd="0" destOrd="0" presId="urn:microsoft.com/office/officeart/2005/8/layout/vProcess5"/>
    <dgm:cxn modelId="{D0889915-1DE3-4376-91FD-841BE0E3F1B7}" srcId="{71830084-61F7-4ADF-A844-0766AAC56720}" destId="{871A9435-8115-41B4-AC31-CCBCBA150442}" srcOrd="1" destOrd="0" parTransId="{ECD7E30D-0244-486B-BEBD-ED5EA4FBDF3A}" sibTransId="{3F34AAC6-D7E0-4E2D-8E75-3C8B5BC66FE2}"/>
    <dgm:cxn modelId="{C263E729-5FF7-45F4-9B4E-B00B8379B2BF}" type="presOf" srcId="{F3604183-36C3-456D-B1D2-7CA34F33AC07}" destId="{A3F278CC-07B5-466E-BD75-92AF3C58E0DD}" srcOrd="0" destOrd="0" presId="urn:microsoft.com/office/officeart/2005/8/layout/vProcess5"/>
    <dgm:cxn modelId="{45452435-3903-481A-B5AA-EA4E8910D7DF}" type="presOf" srcId="{86C2DA57-8EEC-410A-97FC-36F4B485EAA3}" destId="{B21ED360-0535-498A-BAB3-D1CF709BDCD6}" srcOrd="0" destOrd="0" presId="urn:microsoft.com/office/officeart/2005/8/layout/vProcess5"/>
    <dgm:cxn modelId="{D8E2233D-9077-4A03-8641-35811B6F87E4}" type="presOf" srcId="{EE874A60-424D-42A2-87A4-24B4116D23A1}" destId="{418E0A55-8E5C-4E89-867E-270A0DD1A27B}" srcOrd="0" destOrd="0" presId="urn:microsoft.com/office/officeart/2005/8/layout/vProcess5"/>
    <dgm:cxn modelId="{DCD15C63-3AC5-41E1-A429-8E95F7A4FCAB}" type="presOf" srcId="{871A9435-8115-41B4-AC31-CCBCBA150442}" destId="{B090DB44-0C50-4D74-81AD-B67ECA90B8E6}" srcOrd="1" destOrd="0" presId="urn:microsoft.com/office/officeart/2005/8/layout/vProcess5"/>
    <dgm:cxn modelId="{EA05886D-2EFC-4A01-AC9C-E0007C8118D2}" type="presOf" srcId="{EE874A60-424D-42A2-87A4-24B4116D23A1}" destId="{4AFB93B9-803A-428C-A660-77140813591B}" srcOrd="1" destOrd="0" presId="urn:microsoft.com/office/officeart/2005/8/layout/vProcess5"/>
    <dgm:cxn modelId="{A8AC8A7F-64E3-462E-8F96-30C7E60E77C3}" srcId="{71830084-61F7-4ADF-A844-0766AAC56720}" destId="{EE874A60-424D-42A2-87A4-24B4116D23A1}" srcOrd="2" destOrd="0" parTransId="{70AFA8DF-EC73-4DB0-BCFC-1BCFC32F096F}" sibTransId="{BE8FEFBF-F0B6-45C0-86F6-C8BA8EDE57BD}"/>
    <dgm:cxn modelId="{5A479C85-BF39-407C-9877-14A1492BCD8D}" type="presOf" srcId="{71830084-61F7-4ADF-A844-0766AAC56720}" destId="{C58AE663-2283-40E8-A26C-AC8589935759}" srcOrd="0" destOrd="0" presId="urn:microsoft.com/office/officeart/2005/8/layout/vProcess5"/>
    <dgm:cxn modelId="{BF4DC198-7D29-4AE0-B614-757BA135B403}" type="presOf" srcId="{E7B8BE0E-499F-4D67-8D94-97BE99A887F4}" destId="{D667CA68-F247-4180-B479-26642945023E}" srcOrd="1" destOrd="0" presId="urn:microsoft.com/office/officeart/2005/8/layout/vProcess5"/>
    <dgm:cxn modelId="{F943DC9D-B6A9-4784-A903-A42ACF03FB82}" type="presOf" srcId="{E7B8BE0E-499F-4D67-8D94-97BE99A887F4}" destId="{7076BEC1-2284-438D-9C82-E08F92BE160C}" srcOrd="0" destOrd="0" presId="urn:microsoft.com/office/officeart/2005/8/layout/vProcess5"/>
    <dgm:cxn modelId="{AD8372B2-5AEB-48CD-BCAF-A98C7FE91B2D}" srcId="{71830084-61F7-4ADF-A844-0766AAC56720}" destId="{F3604183-36C3-456D-B1D2-7CA34F33AC07}" srcOrd="0" destOrd="0" parTransId="{3AD77100-FC9E-4283-B306-FB5A3BA26CA3}" sibTransId="{86C2DA57-8EEC-410A-97FC-36F4B485EAA3}"/>
    <dgm:cxn modelId="{135E4EB9-138E-4E19-9757-6F0EE3BFEC73}" srcId="{71830084-61F7-4ADF-A844-0766AAC56720}" destId="{E7B8BE0E-499F-4D67-8D94-97BE99A887F4}" srcOrd="3" destOrd="0" parTransId="{859275E7-F666-481F-89F0-269ABFD0E44A}" sibTransId="{40B53E45-8538-48E4-932D-BEA477686333}"/>
    <dgm:cxn modelId="{52DC78CA-E9CB-42A7-BF7C-A495A82CBA84}" type="presOf" srcId="{F3604183-36C3-456D-B1D2-7CA34F33AC07}" destId="{F87C57B6-5E52-4EB4-B5B7-83184A7904C2}" srcOrd="1" destOrd="0" presId="urn:microsoft.com/office/officeart/2005/8/layout/vProcess5"/>
    <dgm:cxn modelId="{ECD194E8-3D4D-4083-AE0C-71CE8BB30566}" type="presParOf" srcId="{C58AE663-2283-40E8-A26C-AC8589935759}" destId="{B1CFC7F1-63D0-479B-8A15-A420B3097944}" srcOrd="0" destOrd="0" presId="urn:microsoft.com/office/officeart/2005/8/layout/vProcess5"/>
    <dgm:cxn modelId="{46B45B77-6B89-4334-BE05-1E4CC995BC0A}" type="presParOf" srcId="{C58AE663-2283-40E8-A26C-AC8589935759}" destId="{A3F278CC-07B5-466E-BD75-92AF3C58E0DD}" srcOrd="1" destOrd="0" presId="urn:microsoft.com/office/officeart/2005/8/layout/vProcess5"/>
    <dgm:cxn modelId="{EA1E3565-82A5-4FC6-B96F-12066FD97A5E}" type="presParOf" srcId="{C58AE663-2283-40E8-A26C-AC8589935759}" destId="{2C752AB9-3651-48FC-8EE7-E86CDD6794B7}" srcOrd="2" destOrd="0" presId="urn:microsoft.com/office/officeart/2005/8/layout/vProcess5"/>
    <dgm:cxn modelId="{CA57CF7E-C088-4DEE-B4D4-651FD6FE975B}" type="presParOf" srcId="{C58AE663-2283-40E8-A26C-AC8589935759}" destId="{418E0A55-8E5C-4E89-867E-270A0DD1A27B}" srcOrd="3" destOrd="0" presId="urn:microsoft.com/office/officeart/2005/8/layout/vProcess5"/>
    <dgm:cxn modelId="{C7DDDCE9-D8C0-49A6-B5B8-CA6CF1A77E95}" type="presParOf" srcId="{C58AE663-2283-40E8-A26C-AC8589935759}" destId="{7076BEC1-2284-438D-9C82-E08F92BE160C}" srcOrd="4" destOrd="0" presId="urn:microsoft.com/office/officeart/2005/8/layout/vProcess5"/>
    <dgm:cxn modelId="{B4F76E7C-8CC5-4146-AA2C-CFD1E589B53A}" type="presParOf" srcId="{C58AE663-2283-40E8-A26C-AC8589935759}" destId="{B21ED360-0535-498A-BAB3-D1CF709BDCD6}" srcOrd="5" destOrd="0" presId="urn:microsoft.com/office/officeart/2005/8/layout/vProcess5"/>
    <dgm:cxn modelId="{FAD68B50-2A2F-482C-AC63-1207926FAD0D}" type="presParOf" srcId="{C58AE663-2283-40E8-A26C-AC8589935759}" destId="{95BA96E4-08C9-4EF6-9F6B-22D20E321107}" srcOrd="6" destOrd="0" presId="urn:microsoft.com/office/officeart/2005/8/layout/vProcess5"/>
    <dgm:cxn modelId="{D4958728-DD0A-4B3A-AC05-2BD7480CBF5C}" type="presParOf" srcId="{C58AE663-2283-40E8-A26C-AC8589935759}" destId="{34DFAA58-197D-483C-9CF9-DADD3FF835F7}" srcOrd="7" destOrd="0" presId="urn:microsoft.com/office/officeart/2005/8/layout/vProcess5"/>
    <dgm:cxn modelId="{8840B637-40AE-4329-8068-3D174A6818E1}" type="presParOf" srcId="{C58AE663-2283-40E8-A26C-AC8589935759}" destId="{F87C57B6-5E52-4EB4-B5B7-83184A7904C2}" srcOrd="8" destOrd="0" presId="urn:microsoft.com/office/officeart/2005/8/layout/vProcess5"/>
    <dgm:cxn modelId="{2E4705DF-B7D7-48E7-8EC7-78CC3766D282}" type="presParOf" srcId="{C58AE663-2283-40E8-A26C-AC8589935759}" destId="{B090DB44-0C50-4D74-81AD-B67ECA90B8E6}" srcOrd="9" destOrd="0" presId="urn:microsoft.com/office/officeart/2005/8/layout/vProcess5"/>
    <dgm:cxn modelId="{2C073E9E-21C3-45B4-ADB7-BDF81AE83C09}" type="presParOf" srcId="{C58AE663-2283-40E8-A26C-AC8589935759}" destId="{4AFB93B9-803A-428C-A660-77140813591B}" srcOrd="10" destOrd="0" presId="urn:microsoft.com/office/officeart/2005/8/layout/vProcess5"/>
    <dgm:cxn modelId="{41F18910-C1B5-42CF-8F38-49542BEC4E3C}" type="presParOf" srcId="{C58AE663-2283-40E8-A26C-AC8589935759}" destId="{D667CA68-F247-4180-B479-26642945023E}"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369E5F7-6D3A-420C-874F-7F1011A250EE}" type="doc">
      <dgm:prSet loTypeId="urn:microsoft.com/office/officeart/2005/8/layout/vList2" loCatId="list" qsTypeId="urn:microsoft.com/office/officeart/2005/8/quickstyle/simple3" qsCatId="simple" csTypeId="urn:microsoft.com/office/officeart/2005/8/colors/colorful4" csCatId="colorful" phldr="1"/>
      <dgm:spPr/>
      <dgm:t>
        <a:bodyPr/>
        <a:lstStyle/>
        <a:p>
          <a:endParaRPr lang="ru-RU"/>
        </a:p>
      </dgm:t>
    </dgm:pt>
    <dgm:pt modelId="{221B0C67-C97E-419E-9947-8EF5A9B39439}">
      <dgm:prSet custT="1"/>
      <dgm:spPr/>
      <dgm:t>
        <a:bodyPr/>
        <a:lstStyle/>
        <a:p>
          <a:pPr rtl="0">
            <a:lnSpc>
              <a:spcPct val="90000"/>
            </a:lnSpc>
            <a:spcBef>
              <a:spcPts val="0"/>
            </a:spcBef>
            <a:spcAft>
              <a:spcPts val="0"/>
            </a:spcAft>
          </a:pPr>
          <a:r>
            <a:rPr lang="ru-RU" sz="2000" b="1" dirty="0">
              <a:latin typeface="Times New Roman" pitchFamily="18" charset="0"/>
              <a:cs typeface="Times New Roman" pitchFamily="18" charset="0"/>
            </a:rPr>
            <a:t>Солянка Рихтера</a:t>
          </a:r>
          <a:endParaRPr lang="ru-RU" sz="2000" dirty="0">
            <a:latin typeface="Times New Roman" pitchFamily="18" charset="0"/>
            <a:cs typeface="Times New Roman" pitchFamily="18" charset="0"/>
          </a:endParaRPr>
        </a:p>
      </dgm:t>
    </dgm:pt>
    <dgm:pt modelId="{31F9E798-B46C-4E79-9778-CD18AB31CC76}" type="parTrans" cxnId="{750EDAA6-2011-4712-BBF3-311552B98460}">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45D6F456-4FB7-4E3B-ABC9-CDBFFFEFAEF5}" type="sibTrans" cxnId="{750EDAA6-2011-4712-BBF3-311552B98460}">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D2FA493C-DC8C-4EED-91F7-857037A84A40}">
      <dgm:prSet custT="1"/>
      <dgm:spPr/>
      <dgm:t>
        <a:bodyPr/>
        <a:lstStyle/>
        <a:p>
          <a:pPr rtl="0">
            <a:lnSpc>
              <a:spcPct val="90000"/>
            </a:lnSpc>
            <a:spcBef>
              <a:spcPts val="0"/>
            </a:spcBef>
            <a:spcAft>
              <a:spcPts val="0"/>
            </a:spcAft>
          </a:pPr>
          <a:r>
            <a:rPr lang="ru-RU" sz="2000" dirty="0">
              <a:latin typeface="Times New Roman" pitchFamily="18" charset="0"/>
              <a:cs typeface="Times New Roman" pitchFamily="18" charset="0"/>
            </a:rPr>
            <a:t>Высокий кустарник или низкорослое дерево со светло-серой корой. Исчезающее растение.</a:t>
          </a:r>
        </a:p>
      </dgm:t>
    </dgm:pt>
    <dgm:pt modelId="{BE9051B9-C125-43DD-A185-0EF84AD3496A}" type="parTrans" cxnId="{9447BAD0-BDE0-4D28-90C7-1D47BAC19F2E}">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C6382DDE-8150-48EA-91C7-D419F29DDF6B}" type="sibTrans" cxnId="{9447BAD0-BDE0-4D28-90C7-1D47BAC19F2E}">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E3C873F2-F046-4BB8-B749-F6A451F0CBCC}">
      <dgm:prSet custT="1"/>
      <dgm:spPr/>
      <dgm:t>
        <a:bodyPr/>
        <a:lstStyle/>
        <a:p>
          <a:pPr rtl="0">
            <a:lnSpc>
              <a:spcPct val="90000"/>
            </a:lnSpc>
            <a:spcBef>
              <a:spcPts val="0"/>
            </a:spcBef>
            <a:spcAft>
              <a:spcPts val="0"/>
            </a:spcAft>
          </a:pPr>
          <a:r>
            <a:rPr lang="ru-RU" sz="2000" dirty="0">
              <a:latin typeface="Times New Roman" pitchFamily="18" charset="0"/>
              <a:cs typeface="Times New Roman" pitchFamily="18" charset="0"/>
            </a:rPr>
            <a:t>Причины исчезновения: разработка нефтяных месторождений, выпас скота. Применяют в качестве лечебной травы.</a:t>
          </a:r>
        </a:p>
      </dgm:t>
    </dgm:pt>
    <dgm:pt modelId="{22EE5B98-0CA9-485C-833A-B7DD94F96BE5}" type="parTrans" cxnId="{AAA97F73-B30F-408D-AC38-592FFCD66DAC}">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3B09FB76-0825-4BAC-9064-5C81605849FD}" type="sibTrans" cxnId="{AAA97F73-B30F-408D-AC38-592FFCD66DAC}">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073EDBCC-3058-444E-A747-DE2F470CC4C2}">
      <dgm:prSet custT="1"/>
      <dgm:spPr/>
      <dgm:t>
        <a:bodyPr/>
        <a:lstStyle/>
        <a:p>
          <a:pPr rtl="0">
            <a:lnSpc>
              <a:spcPct val="90000"/>
            </a:lnSpc>
            <a:spcBef>
              <a:spcPts val="0"/>
            </a:spcBef>
            <a:spcAft>
              <a:spcPts val="0"/>
            </a:spcAft>
          </a:pPr>
          <a:r>
            <a:rPr lang="ru-RU" sz="2000" b="1" dirty="0">
              <a:latin typeface="Times New Roman" pitchFamily="18" charset="0"/>
              <a:cs typeface="Times New Roman" pitchFamily="18" charset="0"/>
            </a:rPr>
            <a:t>Белый саксаул</a:t>
          </a:r>
          <a:endParaRPr lang="ru-RU" sz="2000" dirty="0">
            <a:latin typeface="Times New Roman" pitchFamily="18" charset="0"/>
            <a:cs typeface="Times New Roman" pitchFamily="18" charset="0"/>
          </a:endParaRPr>
        </a:p>
      </dgm:t>
    </dgm:pt>
    <dgm:pt modelId="{B46FF29A-88A3-4E03-8F4E-C36B2EEB75B7}" type="parTrans" cxnId="{B6E39BC8-30C7-4A20-91B8-5DCF57843CDF}">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C63D7061-08B5-49B3-977E-CDE0F06D5667}" type="sibTrans" cxnId="{B6E39BC8-30C7-4A20-91B8-5DCF57843CDF}">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3D4672AD-A168-4E95-A4DE-01D84201AB11}">
      <dgm:prSet custT="1"/>
      <dgm:spPr/>
      <dgm:t>
        <a:bodyPr/>
        <a:lstStyle/>
        <a:p>
          <a:pPr rtl="0">
            <a:lnSpc>
              <a:spcPct val="90000"/>
            </a:lnSpc>
            <a:spcBef>
              <a:spcPts val="0"/>
            </a:spcBef>
            <a:spcAft>
              <a:spcPts val="0"/>
            </a:spcAft>
          </a:pPr>
          <a:r>
            <a:rPr lang="ru-RU" sz="2000" dirty="0">
              <a:latin typeface="Times New Roman" pitchFamily="18" charset="0"/>
              <a:cs typeface="Times New Roman" pitchFamily="18" charset="0"/>
            </a:rPr>
            <a:t>Встречается в песчаной пустыне и на каменистых склонах. Это дерево, достигающее 5 м высоты, во многом напоминает уже знакомый нам черный саксаул. Окраска его кроны более светлая. Это очень ценное топливо, дающее много тепла (почти столько же, сколько каменный уголь).Белый саксаул имеет очень слабо развитые листья. Оба вида саксаула широко используются также для закрепления подвижных песков и озеленения.</a:t>
          </a:r>
        </a:p>
      </dgm:t>
    </dgm:pt>
    <dgm:pt modelId="{EAF69879-429C-44CD-BCA5-F2BF76800660}" type="parTrans" cxnId="{8C5B286F-6408-4FE4-9A23-BBBEE92F434E}">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CF20BEEE-23EB-45B4-B2E7-A6B4EDB5711D}" type="sibTrans" cxnId="{8C5B286F-6408-4FE4-9A23-BBBEE92F434E}">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97BBFB2B-D349-47BD-BF35-C8049578BEA3}">
      <dgm:prSet custT="1"/>
      <dgm:spPr/>
      <dgm:t>
        <a:bodyPr/>
        <a:lstStyle/>
        <a:p>
          <a:pPr rtl="0">
            <a:lnSpc>
              <a:spcPct val="90000"/>
            </a:lnSpc>
            <a:spcBef>
              <a:spcPts val="0"/>
            </a:spcBef>
            <a:spcAft>
              <a:spcPts val="0"/>
            </a:spcAft>
          </a:pPr>
          <a:r>
            <a:rPr lang="ru-RU" sz="2000" dirty="0">
              <a:latin typeface="Times New Roman" pitchFamily="18" charset="0"/>
              <a:cs typeface="Times New Roman" pitchFamily="18" charset="0"/>
            </a:rPr>
            <a:t>Причины исчезновения: разработка нефтяных месторождений, выпас скота, вырубка на дрова.</a:t>
          </a:r>
        </a:p>
      </dgm:t>
    </dgm:pt>
    <dgm:pt modelId="{C2F4BD89-4D58-49A9-8C7C-FA61742D9245}" type="parTrans" cxnId="{464A81CA-1024-40BF-B244-B9387FACC1C0}">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507D2B14-2765-443A-B4EF-5EB86E945ADB}" type="sibTrans" cxnId="{464A81CA-1024-40BF-B244-B9387FACC1C0}">
      <dgm:prSet/>
      <dgm:spPr/>
      <dgm:t>
        <a:bodyPr/>
        <a:lstStyle/>
        <a:p>
          <a:pPr>
            <a:lnSpc>
              <a:spcPct val="90000"/>
            </a:lnSpc>
            <a:spcBef>
              <a:spcPts val="0"/>
            </a:spcBef>
            <a:spcAft>
              <a:spcPts val="0"/>
            </a:spcAft>
          </a:pPr>
          <a:endParaRPr lang="ru-RU" sz="2000">
            <a:latin typeface="Times New Roman" pitchFamily="18" charset="0"/>
            <a:cs typeface="Times New Roman" pitchFamily="18" charset="0"/>
          </a:endParaRPr>
        </a:p>
      </dgm:t>
    </dgm:pt>
    <dgm:pt modelId="{9BCCAAAF-A624-4945-8C32-5F36ACAFB201}" type="pres">
      <dgm:prSet presAssocID="{5369E5F7-6D3A-420C-874F-7F1011A250EE}" presName="linear" presStyleCnt="0">
        <dgm:presLayoutVars>
          <dgm:animLvl val="lvl"/>
          <dgm:resizeHandles val="exact"/>
        </dgm:presLayoutVars>
      </dgm:prSet>
      <dgm:spPr/>
    </dgm:pt>
    <dgm:pt modelId="{7D62FC2C-CB03-4983-B417-FA51444627D6}" type="pres">
      <dgm:prSet presAssocID="{221B0C67-C97E-419E-9947-8EF5A9B39439}" presName="parentText" presStyleLbl="node1" presStyleIdx="0" presStyleCnt="2" custScaleY="52635" custLinFactNeighborY="-20210">
        <dgm:presLayoutVars>
          <dgm:chMax val="0"/>
          <dgm:bulletEnabled val="1"/>
        </dgm:presLayoutVars>
      </dgm:prSet>
      <dgm:spPr/>
    </dgm:pt>
    <dgm:pt modelId="{CF32236B-42C5-4B91-8459-77FB93425F74}" type="pres">
      <dgm:prSet presAssocID="{221B0C67-C97E-419E-9947-8EF5A9B39439}" presName="childText" presStyleLbl="revTx" presStyleIdx="0" presStyleCnt="2" custLinFactNeighborY="-3729">
        <dgm:presLayoutVars>
          <dgm:bulletEnabled val="1"/>
        </dgm:presLayoutVars>
      </dgm:prSet>
      <dgm:spPr/>
    </dgm:pt>
    <dgm:pt modelId="{BC1B7FD3-8904-413B-88F3-8103805A86AB}" type="pres">
      <dgm:prSet presAssocID="{073EDBCC-3058-444E-A747-DE2F470CC4C2}" presName="parentText" presStyleLbl="node1" presStyleIdx="1" presStyleCnt="2" custScaleY="52635" custLinFactNeighborY="-2406">
        <dgm:presLayoutVars>
          <dgm:chMax val="0"/>
          <dgm:bulletEnabled val="1"/>
        </dgm:presLayoutVars>
      </dgm:prSet>
      <dgm:spPr/>
    </dgm:pt>
    <dgm:pt modelId="{A30D30B8-7DB9-49E4-A8AC-6E5D6A9BF6C4}" type="pres">
      <dgm:prSet presAssocID="{073EDBCC-3058-444E-A747-DE2F470CC4C2}" presName="childText" presStyleLbl="revTx" presStyleIdx="1" presStyleCnt="2" custScaleX="85264" custLinFactNeighborX="-7368" custLinFactNeighborY="-3729">
        <dgm:presLayoutVars>
          <dgm:bulletEnabled val="1"/>
        </dgm:presLayoutVars>
      </dgm:prSet>
      <dgm:spPr/>
    </dgm:pt>
  </dgm:ptLst>
  <dgm:cxnLst>
    <dgm:cxn modelId="{F93E2F12-7F76-430A-8059-63C2E615B189}" type="presOf" srcId="{221B0C67-C97E-419E-9947-8EF5A9B39439}" destId="{7D62FC2C-CB03-4983-B417-FA51444627D6}" srcOrd="0" destOrd="0" presId="urn:microsoft.com/office/officeart/2005/8/layout/vList2"/>
    <dgm:cxn modelId="{C605AA20-A8EA-4475-A92B-A1D19C67EEAE}" type="presOf" srcId="{3D4672AD-A168-4E95-A4DE-01D84201AB11}" destId="{A30D30B8-7DB9-49E4-A8AC-6E5D6A9BF6C4}" srcOrd="0" destOrd="0" presId="urn:microsoft.com/office/officeart/2005/8/layout/vList2"/>
    <dgm:cxn modelId="{92185921-980F-421A-BE52-768E9D1AE413}" type="presOf" srcId="{D2FA493C-DC8C-4EED-91F7-857037A84A40}" destId="{CF32236B-42C5-4B91-8459-77FB93425F74}" srcOrd="0" destOrd="0" presId="urn:microsoft.com/office/officeart/2005/8/layout/vList2"/>
    <dgm:cxn modelId="{DC8C605D-22E8-486C-B92B-34788F55A53A}" type="presOf" srcId="{E3C873F2-F046-4BB8-B749-F6A451F0CBCC}" destId="{CF32236B-42C5-4B91-8459-77FB93425F74}" srcOrd="0" destOrd="1" presId="urn:microsoft.com/office/officeart/2005/8/layout/vList2"/>
    <dgm:cxn modelId="{B706D241-0408-4768-91A7-402CCD4B3E4B}" type="presOf" srcId="{073EDBCC-3058-444E-A747-DE2F470CC4C2}" destId="{BC1B7FD3-8904-413B-88F3-8103805A86AB}" srcOrd="0" destOrd="0" presId="urn:microsoft.com/office/officeart/2005/8/layout/vList2"/>
    <dgm:cxn modelId="{8C5B286F-6408-4FE4-9A23-BBBEE92F434E}" srcId="{073EDBCC-3058-444E-A747-DE2F470CC4C2}" destId="{3D4672AD-A168-4E95-A4DE-01D84201AB11}" srcOrd="0" destOrd="0" parTransId="{EAF69879-429C-44CD-BCA5-F2BF76800660}" sibTransId="{CF20BEEE-23EB-45B4-B2E7-A6B4EDB5711D}"/>
    <dgm:cxn modelId="{3E91ED70-7433-44A0-BB90-B011601D0F27}" type="presOf" srcId="{5369E5F7-6D3A-420C-874F-7F1011A250EE}" destId="{9BCCAAAF-A624-4945-8C32-5F36ACAFB201}" srcOrd="0" destOrd="0" presId="urn:microsoft.com/office/officeart/2005/8/layout/vList2"/>
    <dgm:cxn modelId="{AAA97F73-B30F-408D-AC38-592FFCD66DAC}" srcId="{221B0C67-C97E-419E-9947-8EF5A9B39439}" destId="{E3C873F2-F046-4BB8-B749-F6A451F0CBCC}" srcOrd="1" destOrd="0" parTransId="{22EE5B98-0CA9-485C-833A-B7DD94F96BE5}" sibTransId="{3B09FB76-0825-4BAC-9064-5C81605849FD}"/>
    <dgm:cxn modelId="{F819328E-7025-4CA2-ABA4-71A790B81E5E}" type="presOf" srcId="{97BBFB2B-D349-47BD-BF35-C8049578BEA3}" destId="{A30D30B8-7DB9-49E4-A8AC-6E5D6A9BF6C4}" srcOrd="0" destOrd="1" presId="urn:microsoft.com/office/officeart/2005/8/layout/vList2"/>
    <dgm:cxn modelId="{750EDAA6-2011-4712-BBF3-311552B98460}" srcId="{5369E5F7-6D3A-420C-874F-7F1011A250EE}" destId="{221B0C67-C97E-419E-9947-8EF5A9B39439}" srcOrd="0" destOrd="0" parTransId="{31F9E798-B46C-4E79-9778-CD18AB31CC76}" sibTransId="{45D6F456-4FB7-4E3B-ABC9-CDBFFFEFAEF5}"/>
    <dgm:cxn modelId="{B6E39BC8-30C7-4A20-91B8-5DCF57843CDF}" srcId="{5369E5F7-6D3A-420C-874F-7F1011A250EE}" destId="{073EDBCC-3058-444E-A747-DE2F470CC4C2}" srcOrd="1" destOrd="0" parTransId="{B46FF29A-88A3-4E03-8F4E-C36B2EEB75B7}" sibTransId="{C63D7061-08B5-49B3-977E-CDE0F06D5667}"/>
    <dgm:cxn modelId="{464A81CA-1024-40BF-B244-B9387FACC1C0}" srcId="{073EDBCC-3058-444E-A747-DE2F470CC4C2}" destId="{97BBFB2B-D349-47BD-BF35-C8049578BEA3}" srcOrd="1" destOrd="0" parTransId="{C2F4BD89-4D58-49A9-8C7C-FA61742D9245}" sibTransId="{507D2B14-2765-443A-B4EF-5EB86E945ADB}"/>
    <dgm:cxn modelId="{9447BAD0-BDE0-4D28-90C7-1D47BAC19F2E}" srcId="{221B0C67-C97E-419E-9947-8EF5A9B39439}" destId="{D2FA493C-DC8C-4EED-91F7-857037A84A40}" srcOrd="0" destOrd="0" parTransId="{BE9051B9-C125-43DD-A185-0EF84AD3496A}" sibTransId="{C6382DDE-8150-48EA-91C7-D419F29DDF6B}"/>
    <dgm:cxn modelId="{97C02A30-4A62-41CF-8196-4C6BBFCAB149}" type="presParOf" srcId="{9BCCAAAF-A624-4945-8C32-5F36ACAFB201}" destId="{7D62FC2C-CB03-4983-B417-FA51444627D6}" srcOrd="0" destOrd="0" presId="urn:microsoft.com/office/officeart/2005/8/layout/vList2"/>
    <dgm:cxn modelId="{E8ABDED9-8674-4879-8A23-D18A97541DDC}" type="presParOf" srcId="{9BCCAAAF-A624-4945-8C32-5F36ACAFB201}" destId="{CF32236B-42C5-4B91-8459-77FB93425F74}" srcOrd="1" destOrd="0" presId="urn:microsoft.com/office/officeart/2005/8/layout/vList2"/>
    <dgm:cxn modelId="{034D5405-65B9-402A-A774-F9FEF065E1E5}" type="presParOf" srcId="{9BCCAAAF-A624-4945-8C32-5F36ACAFB201}" destId="{BC1B7FD3-8904-413B-88F3-8103805A86AB}" srcOrd="2" destOrd="0" presId="urn:microsoft.com/office/officeart/2005/8/layout/vList2"/>
    <dgm:cxn modelId="{2549F94E-CF17-40E2-8845-9BDA634D2576}" type="presParOf" srcId="{9BCCAAAF-A624-4945-8C32-5F36ACAFB201}" destId="{A30D30B8-7DB9-49E4-A8AC-6E5D6A9BF6C4}" srcOrd="3"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8310F6-E619-4B5A-8344-4CB1E0B373B6}">
      <dsp:nvSpPr>
        <dsp:cNvPr id="0" name=""/>
        <dsp:cNvSpPr/>
      </dsp:nvSpPr>
      <dsp:spPr>
        <a:xfrm rot="16200000">
          <a:off x="-967158" y="971276"/>
          <a:ext cx="5904656" cy="3962102"/>
        </a:xfrm>
        <a:prstGeom prst="flowChartManualOperation">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39700" tIns="0" rIns="139883" bIns="0" numCol="1" spcCol="1270" anchor="ctr" anchorCtr="0">
          <a:noAutofit/>
        </a:bodyPr>
        <a:lstStyle/>
        <a:p>
          <a:pPr marL="0" lvl="0" indent="0" algn="ctr" defTabSz="977900" rtl="0">
            <a:lnSpc>
              <a:spcPct val="90000"/>
            </a:lnSpc>
            <a:spcBef>
              <a:spcPct val="0"/>
            </a:spcBef>
            <a:spcAft>
              <a:spcPct val="35000"/>
            </a:spcAft>
            <a:buNone/>
          </a:pPr>
          <a:r>
            <a:rPr lang="ru-RU" sz="2200" kern="1200" dirty="0">
              <a:latin typeface="Times New Roman" pitchFamily="18" charset="0"/>
              <a:cs typeface="Times New Roman" pitchFamily="18" charset="0"/>
            </a:rPr>
            <a:t>Чтобы сберечь природу, люди, которым небезразлична судьба растений и животных, создали </a:t>
          </a:r>
          <a:r>
            <a:rPr lang="ru-RU" sz="2200" b="1" i="1" kern="1200" dirty="0">
              <a:solidFill>
                <a:srgbClr val="FF0000"/>
              </a:solidFill>
              <a:latin typeface="Times New Roman" pitchFamily="18" charset="0"/>
              <a:cs typeface="Times New Roman" pitchFamily="18" charset="0"/>
            </a:rPr>
            <a:t>Красную книгу</a:t>
          </a:r>
          <a:r>
            <a:rPr lang="ru-RU" sz="2200" kern="1200" dirty="0">
              <a:solidFill>
                <a:srgbClr val="FF0000"/>
              </a:solidFill>
              <a:latin typeface="Times New Roman" pitchFamily="18" charset="0"/>
              <a:cs typeface="Times New Roman" pitchFamily="18" charset="0"/>
            </a:rPr>
            <a:t>. </a:t>
          </a:r>
          <a:r>
            <a:rPr lang="ru-RU" sz="2200" kern="1200" dirty="0">
              <a:latin typeface="Times New Roman" pitchFamily="18" charset="0"/>
              <a:cs typeface="Times New Roman" pitchFamily="18" charset="0"/>
            </a:rPr>
            <a:t>Её учредил Международный союз охраны природы и природных ресурсов в 1966 году. С тех пор было издано пять томов. Четыре из них – о животных, пятый посвящен растениям.</a:t>
          </a:r>
        </a:p>
      </dsp:txBody>
      <dsp:txXfrm rot="5400000">
        <a:off x="4119" y="1180930"/>
        <a:ext cx="3962102" cy="3542794"/>
      </dsp:txXfrm>
    </dsp:sp>
    <dsp:sp modelId="{EAF9213B-D1E8-41B8-9C31-00C6258C5250}">
      <dsp:nvSpPr>
        <dsp:cNvPr id="0" name=""/>
        <dsp:cNvSpPr/>
      </dsp:nvSpPr>
      <dsp:spPr>
        <a:xfrm rot="16200000">
          <a:off x="3292102" y="971276"/>
          <a:ext cx="5904656" cy="3962102"/>
        </a:xfrm>
        <a:prstGeom prst="flowChartManualOperation">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39700" tIns="0" rIns="139883" bIns="0" numCol="1" spcCol="1270" anchor="ctr" anchorCtr="0">
          <a:noAutofit/>
        </a:bodyPr>
        <a:lstStyle/>
        <a:p>
          <a:pPr marL="0" lvl="0" indent="0" algn="ctr" defTabSz="977900" rtl="0">
            <a:lnSpc>
              <a:spcPct val="90000"/>
            </a:lnSpc>
            <a:spcBef>
              <a:spcPct val="0"/>
            </a:spcBef>
            <a:spcAft>
              <a:spcPct val="35000"/>
            </a:spcAft>
            <a:buNone/>
          </a:pPr>
          <a:r>
            <a:rPr lang="ru-RU" sz="2200" b="1" i="1" kern="1200" dirty="0">
              <a:solidFill>
                <a:srgbClr val="FF0000"/>
              </a:solidFill>
              <a:latin typeface="Times New Roman" pitchFamily="18" charset="0"/>
              <a:cs typeface="Times New Roman" pitchFamily="18" charset="0"/>
            </a:rPr>
            <a:t>Красная книга</a:t>
          </a:r>
          <a:r>
            <a:rPr lang="ru-RU" sz="2200" kern="1200" dirty="0">
              <a:solidFill>
                <a:srgbClr val="FF0000"/>
              </a:solidFill>
              <a:latin typeface="Times New Roman" pitchFamily="18" charset="0"/>
              <a:cs typeface="Times New Roman" pitchFamily="18" charset="0"/>
            </a:rPr>
            <a:t> – </a:t>
          </a:r>
          <a:r>
            <a:rPr lang="ru-RU" sz="2200" kern="1200" dirty="0">
              <a:latin typeface="Times New Roman" pitchFamily="18" charset="0"/>
              <a:cs typeface="Times New Roman" pitchFamily="18" charset="0"/>
            </a:rPr>
            <a:t>список животных или растений, находящихся под угрозой исчезновения. В Красной книге дается описание редких и исчезающих растений и животных, а также способы их сохранения. По образцу Международной Красной Книги созданы Красные книги в каждой стране, в том числе и </a:t>
          </a:r>
          <a:r>
            <a:rPr lang="ru-RU" sz="2200" b="1" i="1" kern="1200" dirty="0">
              <a:solidFill>
                <a:srgbClr val="FF0000"/>
              </a:solidFill>
              <a:latin typeface="Times New Roman" pitchFamily="18" charset="0"/>
              <a:cs typeface="Times New Roman" pitchFamily="18" charset="0"/>
            </a:rPr>
            <a:t>Красная книга Казахстана.</a:t>
          </a:r>
          <a:endParaRPr lang="ru-RU" sz="2200" kern="1200" dirty="0">
            <a:solidFill>
              <a:srgbClr val="FF0000"/>
            </a:solidFill>
            <a:latin typeface="Times New Roman" pitchFamily="18" charset="0"/>
            <a:cs typeface="Times New Roman" pitchFamily="18" charset="0"/>
          </a:endParaRPr>
        </a:p>
      </dsp:txBody>
      <dsp:txXfrm rot="5400000">
        <a:off x="4263379" y="1180930"/>
        <a:ext cx="3962102" cy="354279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CB1BE3-9E35-4797-8258-49D3ED9A4513}">
      <dsp:nvSpPr>
        <dsp:cNvPr id="0" name=""/>
        <dsp:cNvSpPr/>
      </dsp:nvSpPr>
      <dsp:spPr>
        <a:xfrm rot="5400000">
          <a:off x="-431288" y="433056"/>
          <a:ext cx="2875256" cy="2012679"/>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37465" tIns="37465" rIns="37465" bIns="37465" numCol="1" spcCol="1270" anchor="ctr" anchorCtr="0">
          <a:noAutofit/>
        </a:bodyPr>
        <a:lstStyle/>
        <a:p>
          <a:pPr marL="0" lvl="0" indent="0" algn="ctr" defTabSz="2622550" rtl="0">
            <a:lnSpc>
              <a:spcPct val="90000"/>
            </a:lnSpc>
            <a:spcBef>
              <a:spcPct val="0"/>
            </a:spcBef>
            <a:spcAft>
              <a:spcPct val="35000"/>
            </a:spcAft>
            <a:buNone/>
          </a:pPr>
          <a:endParaRPr lang="ru-RU" sz="5900" kern="1200" dirty="0">
            <a:latin typeface="Times New Roman" pitchFamily="18" charset="0"/>
            <a:cs typeface="Times New Roman" pitchFamily="18" charset="0"/>
          </a:endParaRPr>
        </a:p>
      </dsp:txBody>
      <dsp:txXfrm rot="-5400000">
        <a:off x="1" y="1008108"/>
        <a:ext cx="2012679" cy="862577"/>
      </dsp:txXfrm>
    </dsp:sp>
    <dsp:sp modelId="{42A11D21-7273-4334-909A-2C8DD3535EBC}">
      <dsp:nvSpPr>
        <dsp:cNvPr id="0" name=""/>
        <dsp:cNvSpPr/>
      </dsp:nvSpPr>
      <dsp:spPr>
        <a:xfrm rot="5400000">
          <a:off x="4356357" y="-2341909"/>
          <a:ext cx="1868917" cy="6556272"/>
        </a:xfrm>
        <a:prstGeom prst="round2SameRect">
          <a:avLst/>
        </a:prstGeom>
        <a:solidFill>
          <a:schemeClr val="lt1">
            <a:alpha val="90000"/>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kern="1200" dirty="0">
              <a:latin typeface="Times New Roman" pitchFamily="18" charset="0"/>
              <a:cs typeface="Times New Roman" pitchFamily="18" charset="0"/>
            </a:rPr>
            <a:t>Лишь недавно человек задумался над тем, что, уничтожая мир растений, он не только разрушает природу, но и губит себя. Вот почему во многих государствах, в том числе и в Казахстане, приняты законы об охране природы. Они требуют бережного использования лесов, лугов, степей, охраны зеленых насаждений, создание новых заповедников, заказников, ботанических садов.</a:t>
          </a:r>
        </a:p>
      </dsp:txBody>
      <dsp:txXfrm rot="-5400000">
        <a:off x="2012680" y="93001"/>
        <a:ext cx="6465039" cy="1686451"/>
      </dsp:txXfrm>
    </dsp:sp>
    <dsp:sp modelId="{DA447E8A-6280-4DA4-8BA3-08DE76C87103}">
      <dsp:nvSpPr>
        <dsp:cNvPr id="0" name=""/>
        <dsp:cNvSpPr/>
      </dsp:nvSpPr>
      <dsp:spPr>
        <a:xfrm rot="5400000">
          <a:off x="-431288" y="3026871"/>
          <a:ext cx="2875256" cy="2012679"/>
        </a:xfrm>
        <a:prstGeom prst="chevron">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1">
          <a:scrgbClr r="0" g="0" b="0"/>
        </a:lnRef>
        <a:fillRef idx="3">
          <a:scrgbClr r="0" g="0" b="0"/>
        </a:fillRef>
        <a:effectRef idx="3">
          <a:scrgbClr r="0" g="0" b="0"/>
        </a:effectRef>
        <a:fontRef idx="minor">
          <a:schemeClr val="lt1"/>
        </a:fontRef>
      </dsp:style>
      <dsp:txBody>
        <a:bodyPr spcFirstLastPara="0" vert="horz" wrap="square" lIns="37465" tIns="37465" rIns="37465" bIns="37465" numCol="1" spcCol="1270" anchor="ctr" anchorCtr="0">
          <a:noAutofit/>
        </a:bodyPr>
        <a:lstStyle/>
        <a:p>
          <a:pPr marL="0" lvl="0" indent="0" algn="ctr" defTabSz="2622550" rtl="0">
            <a:lnSpc>
              <a:spcPct val="90000"/>
            </a:lnSpc>
            <a:spcBef>
              <a:spcPct val="0"/>
            </a:spcBef>
            <a:spcAft>
              <a:spcPct val="35000"/>
            </a:spcAft>
            <a:buNone/>
          </a:pPr>
          <a:endParaRPr lang="ru-RU" sz="5900" kern="1200" dirty="0">
            <a:latin typeface="Times New Roman" pitchFamily="18" charset="0"/>
            <a:cs typeface="Times New Roman" pitchFamily="18" charset="0"/>
          </a:endParaRPr>
        </a:p>
      </dsp:txBody>
      <dsp:txXfrm rot="-5400000">
        <a:off x="1" y="3601923"/>
        <a:ext cx="2012679" cy="862577"/>
      </dsp:txXfrm>
    </dsp:sp>
    <dsp:sp modelId="{836588D9-A0E3-4D08-A5AD-60968F3B24EC}">
      <dsp:nvSpPr>
        <dsp:cNvPr id="0" name=""/>
        <dsp:cNvSpPr/>
      </dsp:nvSpPr>
      <dsp:spPr>
        <a:xfrm rot="5400000">
          <a:off x="4356357" y="251905"/>
          <a:ext cx="1868917" cy="6556272"/>
        </a:xfrm>
        <a:prstGeom prst="round2SameRect">
          <a:avLst/>
        </a:prstGeom>
        <a:solidFill>
          <a:schemeClr val="lt1">
            <a:alpha val="90000"/>
            <a:hueOff val="0"/>
            <a:satOff val="0"/>
            <a:lumOff val="0"/>
            <a:alphaOff val="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dsp:spPr>
      <dsp:style>
        <a:lnRef idx="1">
          <a:scrgbClr r="0" g="0" b="0"/>
        </a:lnRef>
        <a:fillRef idx="1">
          <a:scrgbClr r="0" g="0" b="0"/>
        </a:fillRef>
        <a:effectRef idx="2">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rtl="0">
            <a:lnSpc>
              <a:spcPct val="90000"/>
            </a:lnSpc>
            <a:spcBef>
              <a:spcPct val="0"/>
            </a:spcBef>
            <a:spcAft>
              <a:spcPct val="15000"/>
            </a:spcAft>
            <a:buChar char="•"/>
          </a:pPr>
          <a:r>
            <a:rPr lang="ru-RU" sz="1800" kern="1200" dirty="0">
              <a:latin typeface="Times New Roman" pitchFamily="18" charset="0"/>
              <a:cs typeface="Times New Roman" pitchFamily="18" charset="0"/>
            </a:rPr>
            <a:t>Но никакой закон не поможет, если каждый человек не поймет, как важно беречь родную природу, заботиться о ней, если все люди не станут охранять ее. </a:t>
          </a:r>
          <a:r>
            <a:rPr lang="ru-RU" sz="1800" b="1" i="1" kern="1200" dirty="0">
              <a:latin typeface="Times New Roman" pitchFamily="18" charset="0"/>
              <a:cs typeface="Times New Roman" pitchFamily="18" charset="0"/>
            </a:rPr>
            <a:t>Это относится и к вам, ребята!</a:t>
          </a:r>
          <a:endParaRPr lang="ru-RU" sz="1800" kern="1200" dirty="0">
            <a:latin typeface="Times New Roman" pitchFamily="18" charset="0"/>
            <a:cs typeface="Times New Roman" pitchFamily="18" charset="0"/>
          </a:endParaRPr>
        </a:p>
      </dsp:txBody>
      <dsp:txXfrm rot="-5400000">
        <a:off x="2012680" y="2686816"/>
        <a:ext cx="6465039" cy="168645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F278CC-07B5-466E-BD75-92AF3C58E0DD}">
      <dsp:nvSpPr>
        <dsp:cNvPr id="0" name=""/>
        <dsp:cNvSpPr/>
      </dsp:nvSpPr>
      <dsp:spPr>
        <a:xfrm>
          <a:off x="0" y="0"/>
          <a:ext cx="6748224" cy="1156448"/>
        </a:xfrm>
        <a:prstGeom prst="roundRect">
          <a:avLst>
            <a:gd name="adj" fmla="val 10000"/>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ru-RU" sz="2300" kern="1200" dirty="0">
              <a:latin typeface="Times New Roman" pitchFamily="18" charset="0"/>
              <a:cs typeface="Times New Roman" pitchFamily="18" charset="0"/>
            </a:rPr>
            <a:t>Создает заказники, заповедники, национальные парки, сохраняет места обитания растений и животных.</a:t>
          </a:r>
        </a:p>
      </dsp:txBody>
      <dsp:txXfrm>
        <a:off x="0" y="0"/>
        <a:ext cx="5470348" cy="1156448"/>
      </dsp:txXfrm>
    </dsp:sp>
    <dsp:sp modelId="{2C752AB9-3651-48FC-8EE7-E86CDD6794B7}">
      <dsp:nvSpPr>
        <dsp:cNvPr id="0" name=""/>
        <dsp:cNvSpPr/>
      </dsp:nvSpPr>
      <dsp:spPr>
        <a:xfrm>
          <a:off x="565163" y="1366711"/>
          <a:ext cx="6748224" cy="1156448"/>
        </a:xfrm>
        <a:prstGeom prst="roundRect">
          <a:avLst>
            <a:gd name="adj" fmla="val 10000"/>
          </a:avLst>
        </a:prstGeom>
        <a:gradFill rotWithShape="0">
          <a:gsLst>
            <a:gs pos="0">
              <a:schemeClr val="accent3">
                <a:hueOff val="3750088"/>
                <a:satOff val="-5627"/>
                <a:lumOff val="-915"/>
                <a:alphaOff val="0"/>
                <a:tint val="50000"/>
                <a:satMod val="300000"/>
              </a:schemeClr>
            </a:gs>
            <a:gs pos="35000">
              <a:schemeClr val="accent3">
                <a:hueOff val="3750088"/>
                <a:satOff val="-5627"/>
                <a:lumOff val="-915"/>
                <a:alphaOff val="0"/>
                <a:tint val="37000"/>
                <a:satMod val="300000"/>
              </a:schemeClr>
            </a:gs>
            <a:gs pos="100000">
              <a:schemeClr val="accent3">
                <a:hueOff val="3750088"/>
                <a:satOff val="-5627"/>
                <a:lumOff val="-91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ru-RU" sz="2300" kern="1200" dirty="0">
              <a:latin typeface="Times New Roman" pitchFamily="18" charset="0"/>
              <a:cs typeface="Times New Roman" pitchFamily="18" charset="0"/>
            </a:rPr>
            <a:t>Запрещает охоту и ограничивает сроки охоты.</a:t>
          </a:r>
        </a:p>
      </dsp:txBody>
      <dsp:txXfrm>
        <a:off x="565163" y="1366711"/>
        <a:ext cx="5431368" cy="1156448"/>
      </dsp:txXfrm>
    </dsp:sp>
    <dsp:sp modelId="{418E0A55-8E5C-4E89-867E-270A0DD1A27B}">
      <dsp:nvSpPr>
        <dsp:cNvPr id="0" name=""/>
        <dsp:cNvSpPr/>
      </dsp:nvSpPr>
      <dsp:spPr>
        <a:xfrm>
          <a:off x="1121892" y="2733423"/>
          <a:ext cx="6748224" cy="1156448"/>
        </a:xfrm>
        <a:prstGeom prst="roundRect">
          <a:avLst>
            <a:gd name="adj" fmla="val 10000"/>
          </a:avLst>
        </a:prstGeom>
        <a:gradFill rotWithShape="0">
          <a:gsLst>
            <a:gs pos="0">
              <a:schemeClr val="accent3">
                <a:hueOff val="7500176"/>
                <a:satOff val="-11253"/>
                <a:lumOff val="-1830"/>
                <a:alphaOff val="0"/>
                <a:tint val="50000"/>
                <a:satMod val="300000"/>
              </a:schemeClr>
            </a:gs>
            <a:gs pos="35000">
              <a:schemeClr val="accent3">
                <a:hueOff val="7500176"/>
                <a:satOff val="-11253"/>
                <a:lumOff val="-1830"/>
                <a:alphaOff val="0"/>
                <a:tint val="37000"/>
                <a:satMod val="300000"/>
              </a:schemeClr>
            </a:gs>
            <a:gs pos="100000">
              <a:schemeClr val="accent3">
                <a:hueOff val="7500176"/>
                <a:satOff val="-11253"/>
                <a:lumOff val="-183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ru-RU" sz="2300" kern="1200" dirty="0">
              <a:latin typeface="Times New Roman" pitchFamily="18" charset="0"/>
              <a:cs typeface="Times New Roman" pitchFamily="18" charset="0"/>
            </a:rPr>
            <a:t>Устанавливает правила сбора лекарственных растений.</a:t>
          </a:r>
        </a:p>
      </dsp:txBody>
      <dsp:txXfrm>
        <a:off x="1121892" y="2733423"/>
        <a:ext cx="5439804" cy="1156448"/>
      </dsp:txXfrm>
    </dsp:sp>
    <dsp:sp modelId="{7076BEC1-2284-438D-9C82-E08F92BE160C}">
      <dsp:nvSpPr>
        <dsp:cNvPr id="0" name=""/>
        <dsp:cNvSpPr/>
      </dsp:nvSpPr>
      <dsp:spPr>
        <a:xfrm>
          <a:off x="1687055" y="4100135"/>
          <a:ext cx="6748224" cy="1156448"/>
        </a:xfrm>
        <a:prstGeom prst="roundRect">
          <a:avLst>
            <a:gd name="adj" fmla="val 10000"/>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87630" tIns="87630" rIns="87630" bIns="87630" numCol="1" spcCol="1270" anchor="ctr" anchorCtr="0">
          <a:noAutofit/>
        </a:bodyPr>
        <a:lstStyle/>
        <a:p>
          <a:pPr marL="0" lvl="0" indent="0" algn="l" defTabSz="1022350" rtl="0">
            <a:lnSpc>
              <a:spcPct val="90000"/>
            </a:lnSpc>
            <a:spcBef>
              <a:spcPct val="0"/>
            </a:spcBef>
            <a:spcAft>
              <a:spcPct val="35000"/>
            </a:spcAft>
            <a:buNone/>
          </a:pPr>
          <a:r>
            <a:rPr lang="ru-RU" sz="2300" kern="1200" dirty="0">
              <a:latin typeface="Times New Roman" pitchFamily="18" charset="0"/>
              <a:cs typeface="Times New Roman" pitchFamily="18" charset="0"/>
            </a:rPr>
            <a:t>Поощряет выращивание редких растений в ботанических садах, животных – в специальных питомниках.</a:t>
          </a:r>
        </a:p>
      </dsp:txBody>
      <dsp:txXfrm>
        <a:off x="1687055" y="4100135"/>
        <a:ext cx="5431368" cy="1156448"/>
      </dsp:txXfrm>
    </dsp:sp>
    <dsp:sp modelId="{B21ED360-0535-498A-BAB3-D1CF709BDCD6}">
      <dsp:nvSpPr>
        <dsp:cNvPr id="0" name=""/>
        <dsp:cNvSpPr/>
      </dsp:nvSpPr>
      <dsp:spPr>
        <a:xfrm>
          <a:off x="5996532" y="885734"/>
          <a:ext cx="751691" cy="751691"/>
        </a:xfrm>
        <a:prstGeom prst="downArrow">
          <a:avLst>
            <a:gd name="adj1" fmla="val 55000"/>
            <a:gd name="adj2" fmla="val 45000"/>
          </a:avLst>
        </a:prstGeom>
        <a:solidFill>
          <a:schemeClr val="accent3">
            <a:tint val="40000"/>
            <a:alpha val="90000"/>
            <a:hueOff val="0"/>
            <a:satOff val="0"/>
            <a:lumOff val="0"/>
            <a:alphaOff val="0"/>
          </a:schemeClr>
        </a:solidFill>
        <a:ln w="9525" cap="flat" cmpd="sng" algn="ctr">
          <a:solidFill>
            <a:schemeClr val="accent3">
              <a:tint val="40000"/>
              <a:alpha val="9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dirty="0">
            <a:latin typeface="Times New Roman" pitchFamily="18" charset="0"/>
            <a:cs typeface="Times New Roman" pitchFamily="18" charset="0"/>
          </a:endParaRPr>
        </a:p>
      </dsp:txBody>
      <dsp:txXfrm>
        <a:off x="5996532" y="885734"/>
        <a:ext cx="751691" cy="751691"/>
      </dsp:txXfrm>
    </dsp:sp>
    <dsp:sp modelId="{95BA96E4-08C9-4EF6-9F6B-22D20E321107}">
      <dsp:nvSpPr>
        <dsp:cNvPr id="0" name=""/>
        <dsp:cNvSpPr/>
      </dsp:nvSpPr>
      <dsp:spPr>
        <a:xfrm>
          <a:off x="6561696" y="2252446"/>
          <a:ext cx="751691" cy="751691"/>
        </a:xfrm>
        <a:prstGeom prst="downArrow">
          <a:avLst>
            <a:gd name="adj1" fmla="val 55000"/>
            <a:gd name="adj2" fmla="val 45000"/>
          </a:avLst>
        </a:prstGeom>
        <a:solidFill>
          <a:schemeClr val="accent3">
            <a:tint val="40000"/>
            <a:alpha val="90000"/>
            <a:hueOff val="5358427"/>
            <a:satOff val="-6896"/>
            <a:lumOff val="-537"/>
            <a:alphaOff val="0"/>
          </a:schemeClr>
        </a:solidFill>
        <a:ln w="9525" cap="flat" cmpd="sng" algn="ctr">
          <a:solidFill>
            <a:schemeClr val="accent3">
              <a:tint val="40000"/>
              <a:alpha val="90000"/>
              <a:hueOff val="5358427"/>
              <a:satOff val="-6896"/>
              <a:lumOff val="-537"/>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dirty="0">
            <a:latin typeface="Times New Roman" pitchFamily="18" charset="0"/>
            <a:cs typeface="Times New Roman" pitchFamily="18" charset="0"/>
          </a:endParaRPr>
        </a:p>
      </dsp:txBody>
      <dsp:txXfrm>
        <a:off x="6561696" y="2252446"/>
        <a:ext cx="751691" cy="751691"/>
      </dsp:txXfrm>
    </dsp:sp>
    <dsp:sp modelId="{34DFAA58-197D-483C-9CF9-DADD3FF835F7}">
      <dsp:nvSpPr>
        <dsp:cNvPr id="0" name=""/>
        <dsp:cNvSpPr/>
      </dsp:nvSpPr>
      <dsp:spPr>
        <a:xfrm>
          <a:off x="7118424" y="3619158"/>
          <a:ext cx="751691" cy="751691"/>
        </a:xfrm>
        <a:prstGeom prst="downArrow">
          <a:avLst>
            <a:gd name="adj1" fmla="val 55000"/>
            <a:gd name="adj2" fmla="val 45000"/>
          </a:avLst>
        </a:prstGeom>
        <a:solidFill>
          <a:schemeClr val="accent3">
            <a:tint val="40000"/>
            <a:alpha val="90000"/>
            <a:hueOff val="10716854"/>
            <a:satOff val="-13793"/>
            <a:lumOff val="-1075"/>
            <a:alphaOff val="0"/>
          </a:schemeClr>
        </a:solidFill>
        <a:ln w="9525" cap="flat" cmpd="sng" algn="ctr">
          <a:solidFill>
            <a:schemeClr val="accent3">
              <a:tint val="40000"/>
              <a:alpha val="90000"/>
              <a:hueOff val="10716854"/>
              <a:satOff val="-13793"/>
              <a:lumOff val="-1075"/>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ru-RU" sz="3600" kern="1200" dirty="0">
            <a:latin typeface="Times New Roman" pitchFamily="18" charset="0"/>
            <a:cs typeface="Times New Roman" pitchFamily="18" charset="0"/>
          </a:endParaRPr>
        </a:p>
      </dsp:txBody>
      <dsp:txXfrm>
        <a:off x="7118424" y="3619158"/>
        <a:ext cx="751691" cy="75169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62FC2C-CB03-4983-B417-FA51444627D6}">
      <dsp:nvSpPr>
        <dsp:cNvPr id="0" name=""/>
        <dsp:cNvSpPr/>
      </dsp:nvSpPr>
      <dsp:spPr>
        <a:xfrm>
          <a:off x="0" y="17004"/>
          <a:ext cx="6840759" cy="640462"/>
        </a:xfrm>
        <a:prstGeom prst="roundRect">
          <a:avLst/>
        </a:prstGeom>
        <a:gradFill rotWithShape="0">
          <a:gsLst>
            <a:gs pos="0">
              <a:schemeClr val="accent4">
                <a:hueOff val="0"/>
                <a:satOff val="0"/>
                <a:lumOff val="0"/>
                <a:alphaOff val="0"/>
                <a:tint val="50000"/>
                <a:satMod val="300000"/>
              </a:schemeClr>
            </a:gs>
            <a:gs pos="35000">
              <a:schemeClr val="accent4">
                <a:hueOff val="0"/>
                <a:satOff val="0"/>
                <a:lumOff val="0"/>
                <a:alphaOff val="0"/>
                <a:tint val="37000"/>
                <a:satMod val="300000"/>
              </a:schemeClr>
            </a:gs>
            <a:gs pos="100000">
              <a:schemeClr val="accent4">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ts val="0"/>
            </a:spcAft>
            <a:buNone/>
          </a:pPr>
          <a:r>
            <a:rPr lang="ru-RU" sz="2000" b="1" kern="1200" dirty="0">
              <a:latin typeface="Times New Roman" pitchFamily="18" charset="0"/>
              <a:cs typeface="Times New Roman" pitchFamily="18" charset="0"/>
            </a:rPr>
            <a:t>Солянка Рихтера</a:t>
          </a:r>
          <a:endParaRPr lang="ru-RU" sz="2000" kern="1200" dirty="0">
            <a:latin typeface="Times New Roman" pitchFamily="18" charset="0"/>
            <a:cs typeface="Times New Roman" pitchFamily="18" charset="0"/>
          </a:endParaRPr>
        </a:p>
      </dsp:txBody>
      <dsp:txXfrm>
        <a:off x="0" y="17004"/>
        <a:ext cx="6840759" cy="640462"/>
      </dsp:txXfrm>
    </dsp:sp>
    <dsp:sp modelId="{CF32236B-42C5-4B91-8459-77FB93425F74}">
      <dsp:nvSpPr>
        <dsp:cNvPr id="0" name=""/>
        <dsp:cNvSpPr/>
      </dsp:nvSpPr>
      <dsp:spPr>
        <a:xfrm>
          <a:off x="0" y="890816"/>
          <a:ext cx="6840759" cy="13791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194" tIns="25400" rIns="142240" bIns="25400" numCol="1" spcCol="1270" anchor="t" anchorCtr="0">
          <a:noAutofit/>
        </a:bodyPr>
        <a:lstStyle/>
        <a:p>
          <a:pPr marL="228600" lvl="1" indent="-228600" algn="l" defTabSz="889000" rtl="0">
            <a:lnSpc>
              <a:spcPct val="90000"/>
            </a:lnSpc>
            <a:spcBef>
              <a:spcPct val="0"/>
            </a:spcBef>
            <a:spcAft>
              <a:spcPts val="0"/>
            </a:spcAft>
            <a:buChar char="•"/>
          </a:pPr>
          <a:r>
            <a:rPr lang="ru-RU" sz="2000" kern="1200" dirty="0">
              <a:latin typeface="Times New Roman" pitchFamily="18" charset="0"/>
              <a:cs typeface="Times New Roman" pitchFamily="18" charset="0"/>
            </a:rPr>
            <a:t>Высокий кустарник или низкорослое дерево со светло-серой корой. Исчезающее растение.</a:t>
          </a:r>
        </a:p>
        <a:p>
          <a:pPr marL="228600" lvl="1" indent="-228600" algn="l" defTabSz="889000" rtl="0">
            <a:lnSpc>
              <a:spcPct val="90000"/>
            </a:lnSpc>
            <a:spcBef>
              <a:spcPct val="0"/>
            </a:spcBef>
            <a:spcAft>
              <a:spcPts val="0"/>
            </a:spcAft>
            <a:buChar char="•"/>
          </a:pPr>
          <a:r>
            <a:rPr lang="ru-RU" sz="2000" kern="1200" dirty="0">
              <a:latin typeface="Times New Roman" pitchFamily="18" charset="0"/>
              <a:cs typeface="Times New Roman" pitchFamily="18" charset="0"/>
            </a:rPr>
            <a:t>Причины исчезновения: разработка нефтяных месторождений, выпас скота. Применяют в качестве лечебной травы.</a:t>
          </a:r>
        </a:p>
      </dsp:txBody>
      <dsp:txXfrm>
        <a:off x="0" y="890816"/>
        <a:ext cx="6840759" cy="1379137"/>
      </dsp:txXfrm>
    </dsp:sp>
    <dsp:sp modelId="{BC1B7FD3-8904-413B-88F3-8103805A86AB}">
      <dsp:nvSpPr>
        <dsp:cNvPr id="0" name=""/>
        <dsp:cNvSpPr/>
      </dsp:nvSpPr>
      <dsp:spPr>
        <a:xfrm>
          <a:off x="0" y="2237634"/>
          <a:ext cx="6840759" cy="640462"/>
        </a:xfrm>
        <a:prstGeom prst="roundRect">
          <a:avLst/>
        </a:prstGeom>
        <a:gradFill rotWithShape="0">
          <a:gsLst>
            <a:gs pos="0">
              <a:schemeClr val="accent4">
                <a:hueOff val="-4464770"/>
                <a:satOff val="26899"/>
                <a:lumOff val="2156"/>
                <a:alphaOff val="0"/>
                <a:tint val="50000"/>
                <a:satMod val="300000"/>
              </a:schemeClr>
            </a:gs>
            <a:gs pos="35000">
              <a:schemeClr val="accent4">
                <a:hueOff val="-4464770"/>
                <a:satOff val="26899"/>
                <a:lumOff val="2156"/>
                <a:alphaOff val="0"/>
                <a:tint val="37000"/>
                <a:satMod val="300000"/>
              </a:schemeClr>
            </a:gs>
            <a:gs pos="100000">
              <a:schemeClr val="accent4">
                <a:hueOff val="-4464770"/>
                <a:satOff val="26899"/>
                <a:lumOff val="215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ts val="0"/>
            </a:spcAft>
            <a:buNone/>
          </a:pPr>
          <a:r>
            <a:rPr lang="ru-RU" sz="2000" b="1" kern="1200" dirty="0">
              <a:latin typeface="Times New Roman" pitchFamily="18" charset="0"/>
              <a:cs typeface="Times New Roman" pitchFamily="18" charset="0"/>
            </a:rPr>
            <a:t>Белый саксаул</a:t>
          </a:r>
          <a:endParaRPr lang="ru-RU" sz="2000" kern="1200" dirty="0">
            <a:latin typeface="Times New Roman" pitchFamily="18" charset="0"/>
            <a:cs typeface="Times New Roman" pitchFamily="18" charset="0"/>
          </a:endParaRPr>
        </a:p>
      </dsp:txBody>
      <dsp:txXfrm>
        <a:off x="0" y="2237634"/>
        <a:ext cx="6840759" cy="640462"/>
      </dsp:txXfrm>
    </dsp:sp>
    <dsp:sp modelId="{A30D30B8-7DB9-49E4-A8AC-6E5D6A9BF6C4}">
      <dsp:nvSpPr>
        <dsp:cNvPr id="0" name=""/>
        <dsp:cNvSpPr/>
      </dsp:nvSpPr>
      <dsp:spPr>
        <a:xfrm>
          <a:off x="0" y="2910416"/>
          <a:ext cx="5832705" cy="3229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7194" tIns="25400" rIns="142240" bIns="25400" numCol="1" spcCol="1270" anchor="t" anchorCtr="0">
          <a:noAutofit/>
        </a:bodyPr>
        <a:lstStyle/>
        <a:p>
          <a:pPr marL="228600" lvl="1" indent="-228600" algn="l" defTabSz="889000" rtl="0">
            <a:lnSpc>
              <a:spcPct val="90000"/>
            </a:lnSpc>
            <a:spcBef>
              <a:spcPct val="0"/>
            </a:spcBef>
            <a:spcAft>
              <a:spcPts val="0"/>
            </a:spcAft>
            <a:buChar char="•"/>
          </a:pPr>
          <a:r>
            <a:rPr lang="ru-RU" sz="2000" kern="1200" dirty="0">
              <a:latin typeface="Times New Roman" pitchFamily="18" charset="0"/>
              <a:cs typeface="Times New Roman" pitchFamily="18" charset="0"/>
            </a:rPr>
            <a:t>Встречается в песчаной пустыне и на каменистых склонах. Это дерево, достигающее 5 м высоты, во многом напоминает уже знакомый нам черный саксаул. Окраска его кроны более светлая. Это очень ценное топливо, дающее много тепла (почти столько же, сколько каменный уголь).Белый саксаул имеет очень слабо развитые листья. Оба вида саксаула широко используются также для закрепления подвижных песков и озеленения.</a:t>
          </a:r>
        </a:p>
        <a:p>
          <a:pPr marL="228600" lvl="1" indent="-228600" algn="l" defTabSz="889000" rtl="0">
            <a:lnSpc>
              <a:spcPct val="90000"/>
            </a:lnSpc>
            <a:spcBef>
              <a:spcPct val="0"/>
            </a:spcBef>
            <a:spcAft>
              <a:spcPts val="0"/>
            </a:spcAft>
            <a:buChar char="•"/>
          </a:pPr>
          <a:r>
            <a:rPr lang="ru-RU" sz="2000" kern="1200" dirty="0">
              <a:latin typeface="Times New Roman" pitchFamily="18" charset="0"/>
              <a:cs typeface="Times New Roman" pitchFamily="18" charset="0"/>
            </a:rPr>
            <a:t>Причины исчезновения: разработка нефтяных месторождений, выпас скота, вырубка на дрова.</a:t>
          </a:r>
        </a:p>
      </dsp:txBody>
      <dsp:txXfrm>
        <a:off x="0" y="2910416"/>
        <a:ext cx="5832705" cy="3229200"/>
      </dsp:txXfrm>
    </dsp:sp>
  </dsp:spTree>
</dsp:drawing>
</file>

<file path=ppt/diagrams/layout1.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8" name="Нижний колонтитул 7"/>
          <p:cNvSpPr>
            <a:spLocks noGrp="1"/>
          </p:cNvSpPr>
          <p:nvPr>
            <p:ph type="ftr" sz="quarter" idx="11"/>
          </p:nvPr>
        </p:nvSpPr>
        <p:spPr/>
        <p:txBody>
          <a:bodyPr/>
          <a:lstStyle/>
          <a:p>
            <a:endParaRPr lang="ru-RU" dirty="0"/>
          </a:p>
        </p:txBody>
      </p:sp>
      <p:sp>
        <p:nvSpPr>
          <p:cNvPr id="9" name="Номер слайда 8"/>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4" name="Нижний колонтитул 3"/>
          <p:cNvSpPr>
            <a:spLocks noGrp="1"/>
          </p:cNvSpPr>
          <p:nvPr>
            <p:ph type="ftr" sz="quarter" idx="11"/>
          </p:nvPr>
        </p:nvSpPr>
        <p:spPr/>
        <p:txBody>
          <a:bodyPr/>
          <a:lstStyle/>
          <a:p>
            <a:endParaRPr lang="ru-RU" dirty="0"/>
          </a:p>
        </p:txBody>
      </p:sp>
      <p:sp>
        <p:nvSpPr>
          <p:cNvPr id="5" name="Номер слайда 4"/>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3" name="Нижний колонтитул 2"/>
          <p:cNvSpPr>
            <a:spLocks noGrp="1"/>
          </p:cNvSpPr>
          <p:nvPr>
            <p:ph type="ftr" sz="quarter" idx="11"/>
          </p:nvPr>
        </p:nvSpPr>
        <p:spPr/>
        <p:txBody>
          <a:bodyPr/>
          <a:lstStyle/>
          <a:p>
            <a:endParaRPr lang="ru-RU" dirty="0"/>
          </a:p>
        </p:txBody>
      </p:sp>
      <p:sp>
        <p:nvSpPr>
          <p:cNvPr id="4" name="Номер слайда 3"/>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dirty="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6" name="Нижний колонтитул 5"/>
          <p:cNvSpPr>
            <a:spLocks noGrp="1"/>
          </p:cNvSpPr>
          <p:nvPr>
            <p:ph type="ftr" sz="quarter" idx="11"/>
          </p:nvPr>
        </p:nvSpPr>
        <p:spPr/>
        <p:txBody>
          <a:bodyPr/>
          <a:lstStyle/>
          <a:p>
            <a:endParaRPr lang="ru-RU" dirty="0"/>
          </a:p>
        </p:txBody>
      </p:sp>
      <p:sp>
        <p:nvSpPr>
          <p:cNvPr id="7" name="Номер слайда 6"/>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11"/>
          </p:nvPr>
        </p:nvSpPr>
        <p:spPr/>
        <p:txBody>
          <a:bodyPr/>
          <a:lstStyle/>
          <a:p>
            <a:endParaRPr lang="ru-RU" dirty="0"/>
          </a:p>
        </p:txBody>
      </p:sp>
      <p:sp>
        <p:nvSpPr>
          <p:cNvPr id="6" name="Номер слайда 5"/>
          <p:cNvSpPr>
            <a:spLocks noGrp="1"/>
          </p:cNvSpPr>
          <p:nvPr>
            <p:ph type="sldNum" sz="quarter" idx="12"/>
          </p:nvPr>
        </p:nvSpPr>
        <p:spPr/>
        <p:txBody>
          <a:bodyPr/>
          <a:lstStyle/>
          <a:p>
            <a:fld id="{156D91FF-7308-48E0-BE61-626D7A6BFA1B}" type="slidenum">
              <a:rPr lang="ru-RU" smtClean="0"/>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AEFF5C-1B98-4023-B0C4-425BF1C29800}" type="datetimeFigureOut">
              <a:rPr lang="ru-RU" smtClean="0"/>
              <a:pPr/>
              <a:t>04.11.2020</a:t>
            </a:fld>
            <a:endParaRPr lang="ru-RU" dirty="0"/>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dirty="0"/>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6D91FF-7308-48E0-BE61-626D7A6BFA1B}" type="slidenum">
              <a:rPr lang="ru-RU" smtClean="0"/>
              <a:pPr/>
              <a:t>‹#›</a:t>
            </a:fld>
            <a:endParaRPr lang="ru-RU" dirty="0"/>
          </a:p>
        </p:txBody>
      </p:sp>
      <p:sp>
        <p:nvSpPr>
          <p:cNvPr id="7" name="TextBox 6"/>
          <p:cNvSpPr txBox="1"/>
          <p:nvPr userDrawn="1"/>
        </p:nvSpPr>
        <p:spPr>
          <a:xfrm>
            <a:off x="8682335" y="4073495"/>
            <a:ext cx="461665" cy="2784505"/>
          </a:xfrm>
          <a:prstGeom prst="rect">
            <a:avLst/>
          </a:prstGeom>
          <a:noFill/>
        </p:spPr>
        <p:txBody>
          <a:bodyPr vert="vert270" wrap="square" rtlCol="0">
            <a:spAutoFit/>
          </a:bodyPr>
          <a:ls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dirty="0">
                <a:solidFill>
                  <a:srgbClr val="0070C0"/>
                </a:solidFill>
                <a:effectLst>
                  <a:outerShdw blurRad="38100" dist="38100" dir="2700000" algn="tl">
                    <a:srgbClr val="000000">
                      <a:alpha val="43137"/>
                    </a:srgbClr>
                  </a:outerShdw>
                </a:effectLst>
                <a:latin typeface="Kunstler Script" pitchFamily="66" charset="0"/>
              </a:rPr>
              <a:t>by Bodauova A</a:t>
            </a:r>
            <a:endParaRPr lang="ru-RU" dirty="0">
              <a:solidFill>
                <a:srgbClr val="0070C0"/>
              </a:solidFill>
              <a:effectLst>
                <a:outerShdw blurRad="38100" dist="38100" dir="2700000" algn="tl">
                  <a:srgbClr val="000000">
                    <a:alpha val="43137"/>
                  </a:srgbClr>
                </a:outerShdw>
              </a:effectLst>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2.png"/><Relationship Id="rId4" Type="http://schemas.openxmlformats.org/officeDocument/2006/relationships/image" Target="../media/image1.emf"/></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txBox="1">
            <a:spLocks/>
          </p:cNvSpPr>
          <p:nvPr/>
        </p:nvSpPr>
        <p:spPr>
          <a:xfrm>
            <a:off x="683568" y="1916832"/>
            <a:ext cx="7772400" cy="3096344"/>
          </a:xfrm>
          <a:prstGeom prst="rect">
            <a:avLst/>
          </a:prstGeom>
        </p:spPr>
        <p:txBody>
          <a:bodyPr vert="horz" lIns="91440" tIns="45720" rIns="91440" bIns="45720" rtlCol="0" anchor="ctr">
            <a:noAutofit/>
          </a:bodyPr>
          <a:lstStyle/>
          <a:p>
            <a:pPr lvl="0" algn="ctr">
              <a:spcBef>
                <a:spcPct val="0"/>
              </a:spcBef>
            </a:pPr>
            <a:r>
              <a:rPr kumimoji="0" lang="ru-RU" sz="4800" i="0" u="none" strike="noStrike" kern="1200" cap="none" spc="0" normalizeH="0" baseline="0" noProof="0" dirty="0">
                <a:ln>
                  <a:noFill/>
                </a:ln>
                <a:solidFill>
                  <a:srgbClr val="0070C0"/>
                </a:solidFill>
                <a:effectLst>
                  <a:outerShdw blurRad="38100" dist="38100" dir="2700000" algn="tl">
                    <a:srgbClr val="000000">
                      <a:alpha val="43137"/>
                    </a:srgbClr>
                  </a:outerShdw>
                </a:effectLst>
                <a:uLnTx/>
                <a:uFillTx/>
                <a:latin typeface="Times New Roman" pitchFamily="18" charset="0"/>
                <a:ea typeface="+mj-ea"/>
                <a:cs typeface="Times New Roman" pitchFamily="18" charset="0"/>
              </a:rPr>
              <a:t>18. </a:t>
            </a:r>
            <a:r>
              <a:rPr lang="ru-RU" sz="4800" dirty="0">
                <a:solidFill>
                  <a:srgbClr val="0070C0"/>
                </a:solidFill>
                <a:effectLst>
                  <a:outerShdw blurRad="38100" dist="38100" dir="2700000" algn="tl">
                    <a:srgbClr val="000000">
                      <a:alpha val="43137"/>
                    </a:srgbClr>
                  </a:outerShdw>
                </a:effectLst>
                <a:latin typeface="Times New Roman" pitchFamily="18" charset="0"/>
                <a:ea typeface="+mj-ea"/>
                <a:cs typeface="Times New Roman" pitchFamily="18" charset="0"/>
              </a:rPr>
              <a:t>МОЯ КРАСНАЯ КНИГА</a:t>
            </a:r>
          </a:p>
        </p:txBody>
      </p:sp>
      <p:sp>
        <p:nvSpPr>
          <p:cNvPr id="7" name="Rectangle 6"/>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ru-RU" dirty="0"/>
          </a:p>
        </p:txBody>
      </p:sp>
      <p:graphicFrame>
        <p:nvGraphicFramePr>
          <p:cNvPr id="8" name="Object 5"/>
          <p:cNvGraphicFramePr>
            <a:graphicFrameLocks noChangeAspect="1"/>
          </p:cNvGraphicFramePr>
          <p:nvPr/>
        </p:nvGraphicFramePr>
        <p:xfrm>
          <a:off x="179512" y="5805264"/>
          <a:ext cx="762000" cy="923925"/>
        </p:xfrm>
        <a:graphic>
          <a:graphicData uri="http://schemas.openxmlformats.org/presentationml/2006/ole">
            <mc:AlternateContent xmlns:mc="http://schemas.openxmlformats.org/markup-compatibility/2006">
              <mc:Choice xmlns:v="urn:schemas-microsoft-com:vml" Requires="v">
                <p:oleObj spid="_x0000_s1027" name="CorelDRAW" r:id="rId3" imgW="1737899" imgH="2127420" progId="CorelDraw.Graphic.16">
                  <p:embed/>
                </p:oleObj>
              </mc:Choice>
              <mc:Fallback>
                <p:oleObj name="CorelDRAW" r:id="rId3" imgW="1737899" imgH="2127420" progId="CorelDraw.Graphic.16">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512" y="5805264"/>
                        <a:ext cx="762000" cy="9239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9" name="TextBox 8"/>
          <p:cNvSpPr txBox="1"/>
          <p:nvPr/>
        </p:nvSpPr>
        <p:spPr>
          <a:xfrm>
            <a:off x="1763688" y="6021288"/>
            <a:ext cx="7200800" cy="690638"/>
          </a:xfrm>
          <a:prstGeom prst="rect">
            <a:avLst/>
          </a:prstGeom>
          <a:noFill/>
        </p:spPr>
        <p:txBody>
          <a:bodyPr wrap="square" rtlCol="0">
            <a:spAutoFit/>
          </a:bodyPr>
          <a:lstStyle/>
          <a:p>
            <a:pPr>
              <a:lnSpc>
                <a:spcPct val="80000"/>
              </a:lnSpc>
              <a:spcBef>
                <a:spcPts val="600"/>
              </a:spcBef>
            </a:pPr>
            <a:r>
              <a:rPr lang="kk-KZ" sz="1400" dirty="0">
                <a:latin typeface="Times New Roman" pitchFamily="18" charset="0"/>
                <a:cs typeface="Times New Roman" pitchFamily="18" charset="0"/>
              </a:rPr>
              <a:t>ОФ “Центр “Содействие устойчивому развитию”</a:t>
            </a:r>
          </a:p>
          <a:p>
            <a:pPr>
              <a:lnSpc>
                <a:spcPct val="80000"/>
              </a:lnSpc>
              <a:spcBef>
                <a:spcPts val="600"/>
              </a:spcBef>
            </a:pPr>
            <a:r>
              <a:rPr lang="kk-KZ" sz="1400" dirty="0">
                <a:latin typeface="Times New Roman" pitchFamily="18" charset="0"/>
                <a:cs typeface="Times New Roman" pitchFamily="18" charset="0"/>
              </a:rPr>
              <a:t>ГУ “Управление природных ресурсов и регулирования природопользования акимата Мангистауской области”</a:t>
            </a:r>
            <a:endParaRPr lang="ru-RU" sz="1400" dirty="0">
              <a:latin typeface="Times New Roman" pitchFamily="18" charset="0"/>
              <a:cs typeface="Times New Roman" pitchFamily="18" charset="0"/>
            </a:endParaRPr>
          </a:p>
        </p:txBody>
      </p:sp>
      <p:pic>
        <p:nvPicPr>
          <p:cNvPr id="10" name="Picture 7"/>
          <p:cNvPicPr>
            <a:picLocks noChangeAspect="1" noChangeArrowheads="1"/>
          </p:cNvPicPr>
          <p:nvPr/>
        </p:nvPicPr>
        <p:blipFill>
          <a:blip r:embed="rId5" cstate="print"/>
          <a:srcRect/>
          <a:stretch>
            <a:fillRect/>
          </a:stretch>
        </p:blipFill>
        <p:spPr bwMode="auto">
          <a:xfrm>
            <a:off x="1115616" y="5949280"/>
            <a:ext cx="576064" cy="739344"/>
          </a:xfrm>
          <a:prstGeom prst="rect">
            <a:avLst/>
          </a:prstGeom>
          <a:noFill/>
          <a:ln w="9525">
            <a:noFill/>
            <a:miter lim="800000"/>
            <a:headEnd/>
            <a:tailEnd/>
          </a:ln>
        </p:spPr>
      </p:pic>
      <p:sp>
        <p:nvSpPr>
          <p:cNvPr id="11" name="Подзаголовок 2"/>
          <p:cNvSpPr txBox="1">
            <a:spLocks/>
          </p:cNvSpPr>
          <p:nvPr/>
        </p:nvSpPr>
        <p:spPr>
          <a:xfrm>
            <a:off x="179512" y="332656"/>
            <a:ext cx="8640960" cy="648072"/>
          </a:xfrm>
          <a:prstGeom prst="rect">
            <a:avLst/>
          </a:prstGeom>
        </p:spPr>
        <p:txBody>
          <a:bodyPr vert="horz" lIns="91440" tIns="45720" rIns="91440" bIns="45720" rtlCol="0">
            <a:normAutofit lnSpcReduction="10000"/>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b="0" i="0" u="none" strike="noStrike" kern="1200" cap="none" spc="0" normalizeH="0" baseline="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Демонстрационный</a:t>
            </a:r>
            <a:r>
              <a:rPr kumimoji="0" lang="ru-RU" b="0" i="0" u="none" strike="noStrike" kern="1200" cap="none" spc="0" normalizeH="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 материал к учебно-методическому пособию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ru-RU" b="0" i="0" u="none" strike="noStrike" kern="1200" cap="none" spc="0" normalizeH="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rPr>
              <a:t>для начальных классов средней школы “Экология окружающий среды”</a:t>
            </a:r>
            <a:endParaRPr kumimoji="0" lang="ru-RU" b="0" i="0" u="none" strike="noStrike" kern="1200" cap="none" spc="0" normalizeH="0" baseline="0" dirty="0">
              <a:ln>
                <a:noFill/>
              </a:ln>
              <a:solidFill>
                <a:srgbClr val="0070C0"/>
              </a:solidFill>
              <a:effectLst>
                <a:outerShdw blurRad="38100" dist="38100" dir="2700000" algn="tl">
                  <a:srgbClr val="000000">
                    <a:alpha val="43137"/>
                  </a:srgbClr>
                </a:outerShdw>
              </a:effectLst>
              <a:uLnTx/>
              <a:uFillTx/>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07504" y="908720"/>
            <a:ext cx="5472608" cy="5616624"/>
          </a:xfrm>
          <a:prstGeom prst="verticalScroll">
            <a:avLst>
              <a:gd name="adj" fmla="val 12316"/>
            </a:avLst>
          </a:prstGeom>
        </p:spPr>
        <p:style>
          <a:lnRef idx="1">
            <a:schemeClr val="accent2"/>
          </a:lnRef>
          <a:fillRef idx="2">
            <a:schemeClr val="accent2"/>
          </a:fillRef>
          <a:effectRef idx="1">
            <a:schemeClr val="accent2"/>
          </a:effectRef>
          <a:fontRef idx="minor">
            <a:schemeClr val="dk1"/>
          </a:fontRef>
        </p:style>
        <p:txBody>
          <a:bodyPr>
            <a:noAutofit/>
          </a:bodyPr>
          <a:lstStyle/>
          <a:p>
            <a:pPr marL="0" indent="342900">
              <a:spcBef>
                <a:spcPts val="0"/>
              </a:spcBef>
              <a:buNone/>
            </a:pPr>
            <a:r>
              <a:rPr lang="ru-RU" sz="2300" dirty="0">
                <a:latin typeface="Times New Roman" pitchFamily="18" charset="0"/>
                <a:cs typeface="Times New Roman" pitchFamily="18" charset="0"/>
              </a:rPr>
              <a:t>Каждый вид живых организмов уникален, поэтому его исчезновение с лица Земли – это целая трагедия. </a:t>
            </a:r>
          </a:p>
          <a:p>
            <a:pPr marL="0" indent="342900">
              <a:spcBef>
                <a:spcPts val="0"/>
              </a:spcBef>
              <a:buNone/>
            </a:pPr>
            <a:r>
              <a:rPr lang="ru-RU" sz="2300" dirty="0">
                <a:latin typeface="Times New Roman" pitchFamily="18" charset="0"/>
                <a:cs typeface="Times New Roman" pitchFamily="18" charset="0"/>
              </a:rPr>
              <a:t>Некоторые виды животных, которых живут сейчас, могут исчезнуть. Если сейчас не спасти их, то наши дети, глядя на фотографии гориллы, панды, джейрана, тюленей и др. будут  задавать вопросы: «А кто это? Они были настоящими? Где они сейчас?»</a:t>
            </a:r>
          </a:p>
        </p:txBody>
      </p:sp>
      <p:grpSp>
        <p:nvGrpSpPr>
          <p:cNvPr id="6" name="Группа 5"/>
          <p:cNvGrpSpPr/>
          <p:nvPr/>
        </p:nvGrpSpPr>
        <p:grpSpPr>
          <a:xfrm>
            <a:off x="5652120" y="1340768"/>
            <a:ext cx="3312368" cy="4823956"/>
            <a:chOff x="5652120" y="1340768"/>
            <a:chExt cx="3312368" cy="4823956"/>
          </a:xfrm>
        </p:grpSpPr>
        <p:pic>
          <p:nvPicPr>
            <p:cNvPr id="2050" name="Picture 2" descr="Дизайн сайта Красной книги Казахстана"/>
            <p:cNvPicPr>
              <a:picLocks noChangeAspect="1" noChangeArrowheads="1"/>
            </p:cNvPicPr>
            <p:nvPr/>
          </p:nvPicPr>
          <p:blipFill>
            <a:blip r:embed="rId2" cstate="print"/>
            <a:srcRect l="27405" t="10030" r="29126" b="7225"/>
            <a:stretch>
              <a:fillRect/>
            </a:stretch>
          </p:blipFill>
          <p:spPr bwMode="auto">
            <a:xfrm>
              <a:off x="5652120" y="1340768"/>
              <a:ext cx="3312368" cy="4752528"/>
            </a:xfrm>
            <a:prstGeom prst="rect">
              <a:avLst/>
            </a:prstGeom>
            <a:ln>
              <a:noFill/>
            </a:ln>
            <a:effectLst>
              <a:softEdge rad="112500"/>
            </a:effectLst>
          </p:spPr>
        </p:pic>
        <p:sp>
          <p:nvSpPr>
            <p:cNvPr id="5" name="TextBox 4"/>
            <p:cNvSpPr txBox="1"/>
            <p:nvPr/>
          </p:nvSpPr>
          <p:spPr>
            <a:xfrm>
              <a:off x="6084168" y="5949280"/>
              <a:ext cx="2808312" cy="215444"/>
            </a:xfrm>
            <a:prstGeom prst="rect">
              <a:avLst/>
            </a:prstGeom>
            <a:noFill/>
          </p:spPr>
          <p:txBody>
            <a:bodyPr wrap="square" rtlCol="0">
              <a:spAutoFit/>
            </a:bodyPr>
            <a:lstStyle/>
            <a:p>
              <a:pPr algn="r"/>
              <a:r>
                <a:rPr lang="ru-RU" sz="800" dirty="0"/>
                <a:t>Фото: </a:t>
              </a:r>
              <a:r>
                <a:rPr lang="en-GB" sz="800" dirty="0"/>
                <a:t>webo.kz</a:t>
              </a:r>
              <a:endParaRPr lang="ru-RU" sz="800" dirty="0"/>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одержимое 3"/>
          <p:cNvGraphicFramePr>
            <a:graphicFrameLocks noGrp="1"/>
          </p:cNvGraphicFramePr>
          <p:nvPr>
            <p:ph idx="1"/>
          </p:nvPr>
        </p:nvGraphicFramePr>
        <p:xfrm>
          <a:off x="457200" y="692696"/>
          <a:ext cx="8229600" cy="590465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Заголовок 11"/>
          <p:cNvSpPr>
            <a:spLocks noGrp="1"/>
          </p:cNvSpPr>
          <p:nvPr>
            <p:ph type="title"/>
          </p:nvPr>
        </p:nvSpPr>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Почему книгу назвали именно </a:t>
            </a:r>
            <a:b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br>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«Красная книга»? </a:t>
            </a:r>
          </a:p>
        </p:txBody>
      </p:sp>
      <p:sp>
        <p:nvSpPr>
          <p:cNvPr id="5" name="Содержимое 4"/>
          <p:cNvSpPr>
            <a:spLocks noGrp="1"/>
          </p:cNvSpPr>
          <p:nvPr>
            <p:ph idx="1"/>
          </p:nvPr>
        </p:nvSpPr>
        <p:spPr>
          <a:xfrm>
            <a:off x="323528" y="1639341"/>
            <a:ext cx="4464496" cy="4525963"/>
          </a:xfrm>
          <a:prstGeom prst="foldedCorner">
            <a:avLst/>
          </a:prstGeom>
        </p:spPr>
        <p:style>
          <a:lnRef idx="2">
            <a:schemeClr val="accent2"/>
          </a:lnRef>
          <a:fillRef idx="1">
            <a:schemeClr val="lt1"/>
          </a:fillRef>
          <a:effectRef idx="0">
            <a:schemeClr val="accent2"/>
          </a:effectRef>
          <a:fontRef idx="minor">
            <a:schemeClr val="dk1"/>
          </a:fontRef>
        </p:style>
        <p:txBody>
          <a:bodyPr>
            <a:normAutofit lnSpcReduction="10000"/>
          </a:bodyPr>
          <a:lstStyle/>
          <a:p>
            <a:pPr lvl="0"/>
            <a:r>
              <a:rPr lang="ru-RU" i="1" dirty="0">
                <a:latin typeface="Times New Roman" pitchFamily="18" charset="0"/>
                <a:cs typeface="Times New Roman" pitchFamily="18" charset="0"/>
              </a:rPr>
              <a:t>Красный – цвет опасности, он предупреждает, сигнализирует.</a:t>
            </a:r>
            <a:endParaRPr lang="ru-RU" dirty="0">
              <a:latin typeface="Times New Roman" pitchFamily="18" charset="0"/>
              <a:cs typeface="Times New Roman" pitchFamily="18" charset="0"/>
            </a:endParaRPr>
          </a:p>
          <a:p>
            <a:pPr lvl="0"/>
            <a:r>
              <a:rPr lang="ru-RU" i="1" dirty="0">
                <a:latin typeface="Times New Roman" pitchFamily="18" charset="0"/>
                <a:cs typeface="Times New Roman" pitchFamily="18" charset="0"/>
              </a:rPr>
              <a:t>«Занесён в Красную книгу» означает «Осторожно, не трогай, охраняй»!</a:t>
            </a:r>
            <a:endParaRPr lang="ru-RU" dirty="0">
              <a:latin typeface="Times New Roman" pitchFamily="18" charset="0"/>
              <a:cs typeface="Times New Roman" pitchFamily="18" charset="0"/>
            </a:endParaRPr>
          </a:p>
        </p:txBody>
      </p:sp>
      <p:grpSp>
        <p:nvGrpSpPr>
          <p:cNvPr id="15" name="Группа 14"/>
          <p:cNvGrpSpPr/>
          <p:nvPr/>
        </p:nvGrpSpPr>
        <p:grpSpPr>
          <a:xfrm>
            <a:off x="5004048" y="1628800"/>
            <a:ext cx="3779912" cy="3704315"/>
            <a:chOff x="5004048" y="1628800"/>
            <a:chExt cx="3779912" cy="3704315"/>
          </a:xfrm>
        </p:grpSpPr>
        <p:pic>
          <p:nvPicPr>
            <p:cNvPr id="8194" name="Picture 2" descr="http://allprezentation.ru/kartinki/redbook.gif"/>
            <p:cNvPicPr>
              <a:picLocks noChangeAspect="1" noChangeArrowheads="1"/>
            </p:cNvPicPr>
            <p:nvPr/>
          </p:nvPicPr>
          <p:blipFill>
            <a:blip r:embed="rId2" cstate="print"/>
            <a:srcRect/>
            <a:stretch>
              <a:fillRect/>
            </a:stretch>
          </p:blipFill>
          <p:spPr bwMode="auto">
            <a:xfrm>
              <a:off x="5004048" y="1628800"/>
              <a:ext cx="3779912" cy="3704315"/>
            </a:xfrm>
            <a:prstGeom prst="rect">
              <a:avLst/>
            </a:prstGeom>
            <a:noFill/>
          </p:spPr>
        </p:pic>
        <p:sp>
          <p:nvSpPr>
            <p:cNvPr id="14" name="TextBox 13"/>
            <p:cNvSpPr txBox="1"/>
            <p:nvPr/>
          </p:nvSpPr>
          <p:spPr>
            <a:xfrm>
              <a:off x="5796136" y="5085184"/>
              <a:ext cx="2664296" cy="215444"/>
            </a:xfrm>
            <a:prstGeom prst="rect">
              <a:avLst/>
            </a:prstGeom>
            <a:noFill/>
          </p:spPr>
          <p:txBody>
            <a:bodyPr wrap="square" rtlCol="0">
              <a:spAutoFit/>
            </a:bodyPr>
            <a:lstStyle/>
            <a:p>
              <a:r>
                <a:rPr lang="ru-RU" sz="800" dirty="0">
                  <a:latin typeface="Times New Roman" pitchFamily="18" charset="0"/>
                  <a:cs typeface="Times New Roman" pitchFamily="18" charset="0"/>
                </a:rPr>
                <a:t>Фото: </a:t>
              </a:r>
              <a:r>
                <a:rPr lang="en-GB" sz="800" dirty="0">
                  <a:latin typeface="Times New Roman" pitchFamily="18" charset="0"/>
                  <a:cs typeface="Times New Roman" pitchFamily="18" charset="0"/>
                </a:rPr>
                <a:t>allprezentation.ru/</a:t>
              </a:r>
              <a:endParaRPr lang="ru-RU" sz="800" dirty="0">
                <a:latin typeface="Times New Roman" pitchFamily="18" charset="0"/>
                <a:cs typeface="Times New Roman" pitchFamily="18" charset="0"/>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5000" r="-5000"/>
          </a:stretch>
        </a:blipFill>
        <a:effectLst/>
      </p:bgPr>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rot="21435445">
            <a:off x="971600" y="1124744"/>
            <a:ext cx="3456384" cy="4525963"/>
          </a:xfrm>
        </p:spPr>
        <p:txBody>
          <a:bodyPr>
            <a:normAutofit fontScale="92500" lnSpcReduction="20000"/>
          </a:bodyPr>
          <a:lstStyle/>
          <a:p>
            <a:pPr marL="0" lvl="0" indent="342900">
              <a:buNone/>
            </a:pPr>
            <a:r>
              <a:rPr lang="ru-RU" sz="2500" b="1" i="1" dirty="0">
                <a:solidFill>
                  <a:srgbClr val="FF0000"/>
                </a:solidFill>
                <a:latin typeface="Times New Roman" pitchFamily="18" charset="0"/>
                <a:cs typeface="Times New Roman" pitchFamily="18" charset="0"/>
              </a:rPr>
              <a:t>Красная книга Казахстана </a:t>
            </a:r>
            <a:r>
              <a:rPr lang="ru-RU" sz="2500" b="1" i="1" dirty="0">
                <a:latin typeface="Times New Roman" pitchFamily="18" charset="0"/>
                <a:cs typeface="Times New Roman" pitchFamily="18" charset="0"/>
              </a:rPr>
              <a:t>–</a:t>
            </a:r>
            <a:r>
              <a:rPr lang="ru-RU" sz="2500" dirty="0">
                <a:latin typeface="Times New Roman" pitchFamily="18" charset="0"/>
                <a:cs typeface="Times New Roman" pitchFamily="18" charset="0"/>
              </a:rPr>
              <a:t> список редких и находящихся под угрозой исчезновения животных, растений и грибов Казахстана. Она выпускалась уже три раза, последнее издание было в 1999 году.</a:t>
            </a:r>
          </a:p>
        </p:txBody>
      </p:sp>
      <p:sp>
        <p:nvSpPr>
          <p:cNvPr id="5" name="Содержимое 4"/>
          <p:cNvSpPr>
            <a:spLocks noGrp="1"/>
          </p:cNvSpPr>
          <p:nvPr>
            <p:ph sz="half" idx="2"/>
          </p:nvPr>
        </p:nvSpPr>
        <p:spPr>
          <a:xfrm rot="150021">
            <a:off x="4648200" y="919261"/>
            <a:ext cx="3380184" cy="4525963"/>
          </a:xfrm>
        </p:spPr>
        <p:txBody>
          <a:bodyPr>
            <a:normAutofit fontScale="92500" lnSpcReduction="20000"/>
          </a:bodyPr>
          <a:lstStyle/>
          <a:p>
            <a:pPr marL="0" lvl="0" indent="342900">
              <a:buNone/>
            </a:pPr>
            <a:r>
              <a:rPr lang="ru-RU" sz="2500" dirty="0">
                <a:latin typeface="Times New Roman" pitchFamily="18" charset="0"/>
                <a:cs typeface="Times New Roman" pitchFamily="18" charset="0"/>
              </a:rPr>
              <a:t>Красная книга Казахстана включает: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128 видов позвоночных,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18 рыб и круглоротых,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3 земноводных,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10 пресмыкающихся,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57 птиц и </a:t>
            </a:r>
          </a:p>
          <a:p>
            <a:pPr marL="0" lvl="0" indent="342900">
              <a:buFont typeface="Wingdings" pitchFamily="2" charset="2"/>
              <a:buChar char="ü"/>
            </a:pPr>
            <a:r>
              <a:rPr lang="ru-RU" sz="2500" dirty="0">
                <a:effectLst>
                  <a:outerShdw blurRad="38100" dist="38100" dir="2700000" algn="tl">
                    <a:srgbClr val="000000">
                      <a:alpha val="43137"/>
                    </a:srgbClr>
                  </a:outerShdw>
                </a:effectLst>
                <a:latin typeface="Times New Roman" pitchFamily="18" charset="0"/>
                <a:cs typeface="Times New Roman" pitchFamily="18" charset="0"/>
              </a:rPr>
              <a:t>40 млекопитающих</a:t>
            </a:r>
            <a:r>
              <a:rPr lang="ru-RU" sz="2500" dirty="0">
                <a:latin typeface="Times New Roman" pitchFamily="18" charset="0"/>
                <a:cs typeface="Times New Roman" pitchFamily="18" charset="0"/>
              </a:rPr>
              <a:t>. Ты тоже должен знать о растениях и животных, занесенных в Красную книгу. </a:t>
            </a:r>
          </a:p>
          <a:p>
            <a:pPr marL="0" indent="342900">
              <a:buNone/>
            </a:pPr>
            <a:endParaRPr lang="ru-RU" sz="2500" dirty="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88640"/>
            <a:ext cx="8229600" cy="850106"/>
          </a:xfrm>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Красная книга растений</a:t>
            </a:r>
          </a:p>
        </p:txBody>
      </p:sp>
      <p:graphicFrame>
        <p:nvGraphicFramePr>
          <p:cNvPr id="6" name="Содержимое 5"/>
          <p:cNvGraphicFramePr>
            <a:graphicFrameLocks noGrp="1"/>
          </p:cNvGraphicFramePr>
          <p:nvPr>
            <p:ph idx="1"/>
          </p:nvPr>
        </p:nvGraphicFramePr>
        <p:xfrm>
          <a:off x="251520" y="1124744"/>
          <a:ext cx="8568952"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Как государство охраняет растения и животных</a:t>
            </a:r>
          </a:p>
        </p:txBody>
      </p:sp>
      <p:graphicFrame>
        <p:nvGraphicFramePr>
          <p:cNvPr id="7" name="Содержимое 6"/>
          <p:cNvGraphicFramePr>
            <a:graphicFrameLocks noGrp="1"/>
          </p:cNvGraphicFramePr>
          <p:nvPr>
            <p:ph idx="1"/>
          </p:nvPr>
        </p:nvGraphicFramePr>
        <p:xfrm>
          <a:off x="457200" y="1412776"/>
          <a:ext cx="8435280" cy="52565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78098"/>
          </a:xfrm>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Что такое «заповедник»?</a:t>
            </a:r>
          </a:p>
        </p:txBody>
      </p:sp>
      <p:pic>
        <p:nvPicPr>
          <p:cNvPr id="22530" name="Picture 2" descr="http://hameleons.com/uploads/posts/2012-11/1352282875_karty.jpg"/>
          <p:cNvPicPr>
            <a:picLocks noChangeAspect="1" noChangeArrowheads="1"/>
          </p:cNvPicPr>
          <p:nvPr/>
        </p:nvPicPr>
        <p:blipFill>
          <a:blip r:embed="rId2" cstate="print"/>
          <a:srcRect/>
          <a:stretch>
            <a:fillRect/>
          </a:stretch>
        </p:blipFill>
        <p:spPr bwMode="auto">
          <a:xfrm>
            <a:off x="3707904" y="2060848"/>
            <a:ext cx="5238750" cy="3705225"/>
          </a:xfrm>
          <a:prstGeom prst="rect">
            <a:avLst/>
          </a:prstGeom>
          <a:noFill/>
        </p:spPr>
      </p:pic>
      <p:sp>
        <p:nvSpPr>
          <p:cNvPr id="3" name="Содержимое 2"/>
          <p:cNvSpPr>
            <a:spLocks noGrp="1"/>
          </p:cNvSpPr>
          <p:nvPr>
            <p:ph idx="1"/>
          </p:nvPr>
        </p:nvSpPr>
        <p:spPr>
          <a:xfrm>
            <a:off x="179512" y="1600200"/>
            <a:ext cx="3394720" cy="4853136"/>
          </a:xfrm>
          <a:prstGeom prst="homePlate">
            <a:avLst>
              <a:gd name="adj" fmla="val 13991"/>
            </a:avLst>
          </a:prstGeom>
        </p:spPr>
        <p:style>
          <a:lnRef idx="1">
            <a:schemeClr val="accent1"/>
          </a:lnRef>
          <a:fillRef idx="2">
            <a:schemeClr val="accent1"/>
          </a:fillRef>
          <a:effectRef idx="1">
            <a:schemeClr val="accent1"/>
          </a:effectRef>
          <a:fontRef idx="minor">
            <a:schemeClr val="dk1"/>
          </a:fontRef>
        </p:style>
        <p:txBody>
          <a:bodyPr>
            <a:normAutofit fontScale="77500" lnSpcReduction="20000"/>
          </a:bodyPr>
          <a:lstStyle/>
          <a:p>
            <a:pPr marL="0">
              <a:buNone/>
            </a:pPr>
            <a:r>
              <a:rPr lang="ru-RU" b="1" i="1" dirty="0">
                <a:solidFill>
                  <a:srgbClr val="FF0000"/>
                </a:solidFill>
                <a:latin typeface="Times New Roman" pitchFamily="18" charset="0"/>
                <a:cs typeface="Times New Roman" pitchFamily="18" charset="0"/>
              </a:rPr>
              <a:t>Заповедник</a:t>
            </a:r>
            <a:r>
              <a:rPr lang="ru-RU" dirty="0">
                <a:latin typeface="Times New Roman" pitchFamily="18" charset="0"/>
                <a:cs typeface="Times New Roman" pitchFamily="18" charset="0"/>
              </a:rPr>
              <a:t> – это участок природы, на котором полностью запрещена рубка леса, сенокошение, сбор грибов и ягод, охота, рыбная ловля. Заповедник – живая Красная книга природы, здесь растения и животные сохраняются в естественной среде обитания.</a:t>
            </a:r>
          </a:p>
          <a:p>
            <a:pPr marL="0">
              <a:buNone/>
            </a:pPr>
            <a:endParaRPr lang="ru-RU" dirty="0">
              <a:latin typeface="Times New Roman" pitchFamily="18" charset="0"/>
              <a:cs typeface="Times New Roman" pitchFamily="18"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Что такое «заказник» и </a:t>
            </a:r>
            <a:b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br>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«ботанический сад»?</a:t>
            </a:r>
          </a:p>
        </p:txBody>
      </p:sp>
      <p:sp>
        <p:nvSpPr>
          <p:cNvPr id="3" name="Содержимое 2"/>
          <p:cNvSpPr>
            <a:spLocks noGrp="1"/>
          </p:cNvSpPr>
          <p:nvPr>
            <p:ph sz="half" idx="1"/>
          </p:nvPr>
        </p:nvSpPr>
        <p:spPr>
          <a:prstGeom prst="foldedCorner">
            <a:avLst/>
          </a:prstGeom>
        </p:spPr>
        <p:style>
          <a:lnRef idx="1">
            <a:schemeClr val="accent3"/>
          </a:lnRef>
          <a:fillRef idx="2">
            <a:schemeClr val="accent3"/>
          </a:fillRef>
          <a:effectRef idx="1">
            <a:schemeClr val="accent3"/>
          </a:effectRef>
          <a:fontRef idx="minor">
            <a:schemeClr val="dk1"/>
          </a:fontRef>
        </p:style>
        <p:txBody>
          <a:bodyPr>
            <a:normAutofit/>
          </a:bodyPr>
          <a:lstStyle/>
          <a:p>
            <a:pPr marL="0" indent="342900">
              <a:buNone/>
            </a:pPr>
            <a:r>
              <a:rPr lang="ru-RU" sz="2400" b="1" i="1" dirty="0">
                <a:latin typeface="Times New Roman" pitchFamily="18" charset="0"/>
                <a:cs typeface="Times New Roman" pitchFamily="18" charset="0"/>
              </a:rPr>
              <a:t>Заказник</a:t>
            </a:r>
            <a:r>
              <a:rPr lang="ru-RU" sz="2400" dirty="0">
                <a:latin typeface="Times New Roman" pitchFamily="18" charset="0"/>
                <a:cs typeface="Times New Roman" pitchFamily="18" charset="0"/>
              </a:rPr>
              <a:t> – участок природы, в котором на определенный срок берутся под охрану отдельные виды растений, животных. В отличие от заповедников, в заказнике можно косить сено, собирать грибы и ягоды, охотиться и ловить рыбу.</a:t>
            </a:r>
          </a:p>
        </p:txBody>
      </p:sp>
      <p:sp>
        <p:nvSpPr>
          <p:cNvPr id="4" name="Содержимое 3"/>
          <p:cNvSpPr>
            <a:spLocks noGrp="1"/>
          </p:cNvSpPr>
          <p:nvPr>
            <p:ph sz="half" idx="2"/>
          </p:nvPr>
        </p:nvSpPr>
        <p:spPr>
          <a:prstGeom prst="foldedCorner">
            <a:avLst/>
          </a:prstGeom>
        </p:spPr>
        <p:style>
          <a:lnRef idx="1">
            <a:schemeClr val="accent3"/>
          </a:lnRef>
          <a:fillRef idx="2">
            <a:schemeClr val="accent3"/>
          </a:fillRef>
          <a:effectRef idx="1">
            <a:schemeClr val="accent3"/>
          </a:effectRef>
          <a:fontRef idx="minor">
            <a:schemeClr val="dk1"/>
          </a:fontRef>
        </p:style>
        <p:txBody>
          <a:bodyPr>
            <a:normAutofit/>
          </a:bodyPr>
          <a:lstStyle/>
          <a:p>
            <a:pPr marL="0" indent="342900">
              <a:buNone/>
            </a:pPr>
            <a:r>
              <a:rPr lang="ru-RU" sz="2400" dirty="0">
                <a:latin typeface="Times New Roman" pitchFamily="18" charset="0"/>
                <a:cs typeface="Times New Roman" pitchFamily="18" charset="0"/>
              </a:rPr>
              <a:t>В </a:t>
            </a:r>
            <a:r>
              <a:rPr lang="ru-RU" sz="2400" b="1" dirty="0">
                <a:latin typeface="Times New Roman" pitchFamily="18" charset="0"/>
                <a:cs typeface="Times New Roman" pitchFamily="18" charset="0"/>
              </a:rPr>
              <a:t>ботанических садах</a:t>
            </a:r>
            <a:r>
              <a:rPr lang="ru-RU" sz="2400" dirty="0">
                <a:latin typeface="Times New Roman" pitchFamily="18" charset="0"/>
                <a:cs typeface="Times New Roman" pitchFamily="18" charset="0"/>
              </a:rPr>
              <a:t> собраны коллекции живых растений (растущих под открытым небом или в оранжереях). Задача ботанических садов – сбор и сохранение редких и исчезающих растений.</a:t>
            </a:r>
          </a:p>
          <a:p>
            <a:pPr marL="0" indent="342900">
              <a:buNone/>
            </a:pPr>
            <a:endParaRPr lang="ru-RU" sz="2400" dirty="0">
              <a:latin typeface="Times New Roman" pitchFamily="18" charset="0"/>
              <a:cs typeface="Times New Roman" pitchFamily="18"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67544" y="404664"/>
            <a:ext cx="8280920" cy="1938992"/>
          </a:xfrm>
          <a:prstGeom prst="rect">
            <a:avLst/>
          </a:prstGeom>
        </p:spPr>
        <p:style>
          <a:lnRef idx="1">
            <a:schemeClr val="accent5"/>
          </a:lnRef>
          <a:fillRef idx="2">
            <a:schemeClr val="accent5"/>
          </a:fillRef>
          <a:effectRef idx="1">
            <a:schemeClr val="accent5"/>
          </a:effectRef>
          <a:fontRef idx="minor">
            <a:schemeClr val="dk1"/>
          </a:fontRef>
        </p:style>
        <p:txBody>
          <a:bodyPr wrap="square">
            <a:spAutoFit/>
          </a:bodyPr>
          <a:lstStyle/>
          <a:p>
            <a:pPr indent="360000"/>
            <a:r>
              <a:rPr lang="ru-RU" sz="2400" dirty="0">
                <a:latin typeface="Times New Roman" pitchFamily="18" charset="0"/>
                <a:cs typeface="Times New Roman" pitchFamily="18" charset="0"/>
              </a:rPr>
              <a:t>На территории Мангистауской области в 1985 году были созданы Актау-Бузачинский и Карагие-Каракольский заказники, а также Устюртский заповедник. Их главные задачи – сохранение растений и защита своеобразного животного мира этого региона</a:t>
            </a:r>
          </a:p>
        </p:txBody>
      </p:sp>
      <p:sp>
        <p:nvSpPr>
          <p:cNvPr id="7" name="Овал 6"/>
          <p:cNvSpPr/>
          <p:nvPr/>
        </p:nvSpPr>
        <p:spPr>
          <a:xfrm>
            <a:off x="1187624" y="4005064"/>
            <a:ext cx="2070885" cy="2088232"/>
          </a:xfrm>
          <a:prstGeom prst="ellipse">
            <a:avLst/>
          </a:prstGeom>
          <a:noFill/>
        </p:spPr>
        <p:style>
          <a:lnRef idx="2">
            <a:schemeClr val="accent2"/>
          </a:lnRef>
          <a:fillRef idx="1">
            <a:schemeClr val="lt1"/>
          </a:fillRef>
          <a:effectRef idx="0">
            <a:schemeClr val="accent2"/>
          </a:effectRef>
          <a:fontRef idx="minor">
            <a:schemeClr val="dk1"/>
          </a:fontRef>
        </p:style>
        <p:txBody>
          <a:bodyPr rtlCol="0" anchor="ctr"/>
          <a:lstStyle/>
          <a:p>
            <a:pPr algn="ctr"/>
            <a:endParaRPr lang="ru-RU" dirty="0"/>
          </a:p>
        </p:txBody>
      </p:sp>
      <p:grpSp>
        <p:nvGrpSpPr>
          <p:cNvPr id="9" name="Группа 8"/>
          <p:cNvGrpSpPr/>
          <p:nvPr/>
        </p:nvGrpSpPr>
        <p:grpSpPr>
          <a:xfrm>
            <a:off x="1763688" y="2780928"/>
            <a:ext cx="5976664" cy="3240360"/>
            <a:chOff x="4139952" y="1772816"/>
            <a:chExt cx="4572000" cy="2362200"/>
          </a:xfrm>
        </p:grpSpPr>
        <p:pic>
          <p:nvPicPr>
            <p:cNvPr id="23554" name="Picture 2" descr="Каратау карта"/>
            <p:cNvPicPr>
              <a:picLocks noChangeAspect="1" noChangeArrowheads="1"/>
            </p:cNvPicPr>
            <p:nvPr/>
          </p:nvPicPr>
          <p:blipFill>
            <a:blip r:embed="rId2" cstate="print"/>
            <a:srcRect/>
            <a:stretch>
              <a:fillRect/>
            </a:stretch>
          </p:blipFill>
          <p:spPr bwMode="auto">
            <a:xfrm>
              <a:off x="4139952" y="1772816"/>
              <a:ext cx="4572000" cy="2362200"/>
            </a:xfrm>
            <a:prstGeom prst="rect">
              <a:avLst/>
            </a:prstGeom>
            <a:noFill/>
          </p:spPr>
        </p:pic>
        <p:sp>
          <p:nvSpPr>
            <p:cNvPr id="8" name="TextBox 7"/>
            <p:cNvSpPr txBox="1"/>
            <p:nvPr/>
          </p:nvSpPr>
          <p:spPr>
            <a:xfrm>
              <a:off x="6804248" y="3789040"/>
              <a:ext cx="1728192" cy="157057"/>
            </a:xfrm>
            <a:prstGeom prst="rect">
              <a:avLst/>
            </a:prstGeom>
            <a:noFill/>
          </p:spPr>
          <p:txBody>
            <a:bodyPr wrap="square" rtlCol="0">
              <a:spAutoFit/>
            </a:bodyPr>
            <a:lstStyle/>
            <a:p>
              <a:r>
                <a:rPr lang="ru-RU" sz="800" dirty="0">
                  <a:latin typeface="Times New Roman" pitchFamily="18" charset="0"/>
                  <a:cs typeface="Times New Roman" pitchFamily="18" charset="0"/>
                </a:rPr>
                <a:t>Фото: </a:t>
              </a:r>
              <a:r>
                <a:rPr lang="en-GB" sz="800" dirty="0">
                  <a:latin typeface="Times New Roman" pitchFamily="18" charset="0"/>
                  <a:cs typeface="Times New Roman" pitchFamily="18" charset="0"/>
                </a:rPr>
                <a:t>kentuki.kz</a:t>
              </a:r>
              <a:endParaRPr lang="ru-RU" sz="800" dirty="0">
                <a:latin typeface="Times New Roman" pitchFamily="18" charset="0"/>
                <a:cs typeface="Times New Roman"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50106"/>
          </a:xfrm>
        </p:spPr>
        <p:txBody>
          <a:bodyPr>
            <a:normAutofit/>
          </a:bodyPr>
          <a:lstStyle/>
          <a:p>
            <a:r>
              <a:rPr lang="ru-RU" sz="3300" b="1" dirty="0">
                <a:solidFill>
                  <a:schemeClr val="tx2"/>
                </a:solidFill>
                <a:effectLst>
                  <a:outerShdw blurRad="38100" dist="38100" dir="2700000" algn="tl">
                    <a:srgbClr val="000000">
                      <a:alpha val="43137"/>
                    </a:srgbClr>
                  </a:outerShdw>
                </a:effectLst>
                <a:latin typeface="Times New Roman" pitchFamily="18" charset="0"/>
                <a:cs typeface="Times New Roman" pitchFamily="18" charset="0"/>
              </a:rPr>
              <a:t>Редкие растения Мангистауской области</a:t>
            </a:r>
          </a:p>
        </p:txBody>
      </p:sp>
      <p:sp>
        <p:nvSpPr>
          <p:cNvPr id="3" name="Содержимое 2"/>
          <p:cNvSpPr>
            <a:spLocks noGrp="1"/>
          </p:cNvSpPr>
          <p:nvPr>
            <p:ph idx="1"/>
          </p:nvPr>
        </p:nvSpPr>
        <p:spPr>
          <a:xfrm>
            <a:off x="179512" y="1196752"/>
            <a:ext cx="5194920" cy="5256584"/>
          </a:xfrm>
          <a:prstGeom prst="snip2DiagRect">
            <a:avLst>
              <a:gd name="adj1" fmla="val 10089"/>
              <a:gd name="adj2" fmla="val 12803"/>
            </a:avLst>
          </a:prstGeo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pPr marL="0" indent="0" algn="ctr">
              <a:buNone/>
            </a:pPr>
            <a:r>
              <a:rPr lang="kk-KZ" b="1" dirty="0">
                <a:latin typeface="Times New Roman" pitchFamily="18" charset="0"/>
                <a:cs typeface="Times New Roman" pitchFamily="18" charset="0"/>
              </a:rPr>
              <a:t>Черный саксаул</a:t>
            </a:r>
            <a:endParaRPr lang="ru-RU" dirty="0">
              <a:latin typeface="Times New Roman" pitchFamily="18" charset="0"/>
              <a:cs typeface="Times New Roman" pitchFamily="18" charset="0"/>
            </a:endParaRPr>
          </a:p>
          <a:p>
            <a:pPr marL="0" indent="342900">
              <a:buNone/>
            </a:pPr>
            <a:r>
              <a:rPr lang="ru-RU" dirty="0">
                <a:latin typeface="Times New Roman" pitchFamily="18" charset="0"/>
                <a:cs typeface="Times New Roman" pitchFamily="18" charset="0"/>
              </a:rPr>
              <a:t>Это одно из немногих деревьев, которое может расти в пустынях. Саксаул удивительно вынослив. Ствол дерева корявый до 5-10 м в высоту, извилистый, невысокий; крона очень рыхлая, почти не дающая тени. Листвы у саксаула нет. Корни уходя в землю  на 7-40 м и оттуда берут влагу. Черным саксаул назван потому, что его крона имеет темную зеленую окраску. Растет в глинистых и песчаных пустынях. Исчезающее растение. </a:t>
            </a:r>
          </a:p>
          <a:p>
            <a:pPr marL="0" indent="342900">
              <a:buNone/>
            </a:pPr>
            <a:r>
              <a:rPr lang="ru-RU" dirty="0">
                <a:latin typeface="Times New Roman" pitchFamily="18" charset="0"/>
                <a:cs typeface="Times New Roman" pitchFamily="18" charset="0"/>
              </a:rPr>
              <a:t>Причины исчезновения: разработка нефтяных месторождений, выпас скота, вырубка растений на дрова для отопления жилища.</a:t>
            </a:r>
          </a:p>
        </p:txBody>
      </p:sp>
      <p:pic>
        <p:nvPicPr>
          <p:cNvPr id="27650" name="Picture 2" descr="Изображение растения Haloxylon aphyllum."/>
          <p:cNvPicPr>
            <a:picLocks noChangeAspect="1" noChangeArrowheads="1"/>
          </p:cNvPicPr>
          <p:nvPr/>
        </p:nvPicPr>
        <p:blipFill>
          <a:blip r:embed="rId2" cstate="print"/>
          <a:srcRect/>
          <a:stretch>
            <a:fillRect/>
          </a:stretch>
        </p:blipFill>
        <p:spPr bwMode="auto">
          <a:xfrm>
            <a:off x="5652120" y="2132856"/>
            <a:ext cx="3334176" cy="2664296"/>
          </a:xfrm>
          <a:prstGeom prst="rect">
            <a:avLst/>
          </a:prstGeom>
          <a:noFill/>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p:cNvPicPr>
            <a:picLocks noChangeAspect="1" noChangeArrowheads="1"/>
          </p:cNvPicPr>
          <p:nvPr/>
        </p:nvPicPr>
        <p:blipFill>
          <a:blip r:embed="rId2" cstate="print"/>
          <a:srcRect/>
          <a:stretch>
            <a:fillRect/>
          </a:stretch>
        </p:blipFill>
        <p:spPr bwMode="auto">
          <a:xfrm>
            <a:off x="6981384" y="1268760"/>
            <a:ext cx="2162616" cy="1872208"/>
          </a:xfrm>
          <a:prstGeom prst="rect">
            <a:avLst/>
          </a:prstGeom>
          <a:ln>
            <a:noFill/>
          </a:ln>
          <a:effectLst>
            <a:softEdge rad="112500"/>
          </a:effectLst>
        </p:spPr>
      </p:pic>
      <p:graphicFrame>
        <p:nvGraphicFramePr>
          <p:cNvPr id="4" name="Содержимое 3"/>
          <p:cNvGraphicFramePr>
            <a:graphicFrameLocks noGrp="1"/>
          </p:cNvGraphicFramePr>
          <p:nvPr>
            <p:ph idx="1"/>
          </p:nvPr>
        </p:nvGraphicFramePr>
        <p:xfrm>
          <a:off x="107504" y="188640"/>
          <a:ext cx="6840760" cy="64807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extBox 5"/>
          <p:cNvSpPr txBox="1"/>
          <p:nvPr/>
        </p:nvSpPr>
        <p:spPr>
          <a:xfrm>
            <a:off x="7164288" y="2780928"/>
            <a:ext cx="1872208" cy="215444"/>
          </a:xfrm>
          <a:prstGeom prst="rect">
            <a:avLst/>
          </a:prstGeom>
          <a:noFill/>
        </p:spPr>
        <p:txBody>
          <a:bodyPr wrap="square" rtlCol="0">
            <a:spAutoFit/>
          </a:bodyPr>
          <a:lstStyle/>
          <a:p>
            <a:pPr algn="r"/>
            <a:r>
              <a:rPr lang="ru-RU" sz="800" dirty="0">
                <a:solidFill>
                  <a:schemeClr val="bg1"/>
                </a:solidFill>
                <a:latin typeface="Times New Roman" pitchFamily="18" charset="0"/>
                <a:cs typeface="Times New Roman" pitchFamily="18" charset="0"/>
              </a:rPr>
              <a:t>Фото: симптомы-лечение.рф</a:t>
            </a:r>
          </a:p>
        </p:txBody>
      </p:sp>
      <p:grpSp>
        <p:nvGrpSpPr>
          <p:cNvPr id="9" name="Группа 8"/>
          <p:cNvGrpSpPr/>
          <p:nvPr/>
        </p:nvGrpSpPr>
        <p:grpSpPr>
          <a:xfrm>
            <a:off x="5870116" y="3573016"/>
            <a:ext cx="3146651" cy="2088232"/>
            <a:chOff x="5870116" y="3573016"/>
            <a:chExt cx="3146651" cy="2088232"/>
          </a:xfrm>
        </p:grpSpPr>
        <p:pic>
          <p:nvPicPr>
            <p:cNvPr id="26626" name="Picture 2" descr="http://www.plantarium.ru/dat/plants/1/175/110175_29e25baf.jpg"/>
            <p:cNvPicPr>
              <a:picLocks noChangeAspect="1" noChangeArrowheads="1"/>
            </p:cNvPicPr>
            <p:nvPr/>
          </p:nvPicPr>
          <p:blipFill>
            <a:blip r:embed="rId8" cstate="print"/>
            <a:srcRect/>
            <a:stretch>
              <a:fillRect/>
            </a:stretch>
          </p:blipFill>
          <p:spPr bwMode="auto">
            <a:xfrm>
              <a:off x="5870116" y="3573016"/>
              <a:ext cx="3146651" cy="2088232"/>
            </a:xfrm>
            <a:prstGeom prst="rect">
              <a:avLst/>
            </a:prstGeom>
            <a:noFill/>
          </p:spPr>
        </p:pic>
        <p:sp>
          <p:nvSpPr>
            <p:cNvPr id="8" name="TextBox 7"/>
            <p:cNvSpPr txBox="1"/>
            <p:nvPr/>
          </p:nvSpPr>
          <p:spPr>
            <a:xfrm>
              <a:off x="7164288" y="5445804"/>
              <a:ext cx="1800200" cy="215444"/>
            </a:xfrm>
            <a:prstGeom prst="rect">
              <a:avLst/>
            </a:prstGeom>
            <a:noFill/>
          </p:spPr>
          <p:txBody>
            <a:bodyPr wrap="square" rtlCol="0">
              <a:spAutoFit/>
            </a:bodyPr>
            <a:lstStyle/>
            <a:p>
              <a:pPr algn="r"/>
              <a:r>
                <a:rPr lang="ru-RU" sz="800" dirty="0">
                  <a:solidFill>
                    <a:schemeClr val="bg1"/>
                  </a:solidFill>
                  <a:latin typeface="Times New Roman" pitchFamily="18" charset="0"/>
                  <a:cs typeface="Times New Roman" pitchFamily="18" charset="0"/>
                </a:rPr>
                <a:t>Фото: </a:t>
              </a:r>
              <a:r>
                <a:rPr lang="en-GB" sz="800" dirty="0">
                  <a:solidFill>
                    <a:schemeClr val="bg1"/>
                  </a:solidFill>
                  <a:latin typeface="Times New Roman" pitchFamily="18" charset="0"/>
                  <a:cs typeface="Times New Roman" pitchFamily="18" charset="0"/>
                </a:rPr>
                <a:t>plantarium.ru</a:t>
              </a:r>
              <a:endParaRPr lang="ru-RU" sz="800" dirty="0">
                <a:solidFill>
                  <a:schemeClr val="bg1"/>
                </a:solidFill>
                <a:latin typeface="Times New Roman" pitchFamily="18" charset="0"/>
                <a:cs typeface="Times New Roman" pitchFamily="18" charset="0"/>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1484784"/>
            <a:ext cx="8229600" cy="1143000"/>
          </a:xfrm>
        </p:spPr>
        <p:txBody>
          <a:bodyPr>
            <a:normAutofit/>
          </a:bodyPr>
          <a:lstStyle/>
          <a:p>
            <a:r>
              <a:rPr lang="ru-RU" sz="33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Домашнее задание:</a:t>
            </a:r>
            <a:endParaRPr lang="ru-RU" sz="3300" dirty="0">
              <a:latin typeface="Times New Roman" pitchFamily="18" charset="0"/>
              <a:cs typeface="Times New Roman" pitchFamily="18" charset="0"/>
            </a:endParaRPr>
          </a:p>
        </p:txBody>
      </p:sp>
      <p:sp>
        <p:nvSpPr>
          <p:cNvPr id="3" name="Содержимое 2"/>
          <p:cNvSpPr>
            <a:spLocks noGrp="1"/>
          </p:cNvSpPr>
          <p:nvPr>
            <p:ph idx="1"/>
          </p:nvPr>
        </p:nvSpPr>
        <p:spPr>
          <a:xfrm>
            <a:off x="457200" y="2608312"/>
            <a:ext cx="8229600" cy="3268960"/>
          </a:xfrm>
        </p:spPr>
        <p:txBody>
          <a:bodyPr/>
          <a:lstStyle/>
          <a:p>
            <a:pPr algn="ctr">
              <a:buNone/>
            </a:pPr>
            <a:r>
              <a:rPr lang="ru-RU" dirty="0">
                <a:latin typeface="Times New Roman" pitchFamily="18" charset="0"/>
                <a:cs typeface="Times New Roman" pitchFamily="18" charset="0"/>
              </a:rPr>
              <a:t>1) Напишите сказку, об исчезающих видах растений </a:t>
            </a:r>
          </a:p>
          <a:p>
            <a:pPr algn="ctr">
              <a:buNone/>
            </a:pPr>
            <a:r>
              <a:rPr lang="ru-RU" dirty="0">
                <a:latin typeface="Times New Roman" pitchFamily="18" charset="0"/>
                <a:cs typeface="Times New Roman" pitchFamily="18" charset="0"/>
              </a:rPr>
              <a:t>2) Нарисуйте два наиболее </a:t>
            </a:r>
            <a:r>
              <a:rPr lang="ru-RU">
                <a:latin typeface="Times New Roman" pitchFamily="18" charset="0"/>
                <a:cs typeface="Times New Roman" pitchFamily="18" charset="0"/>
              </a:rPr>
              <a:t>понравившихся растения</a:t>
            </a:r>
            <a:r>
              <a:rPr lang="ru-RU" dirty="0">
                <a:latin typeface="Times New Roman" pitchFamily="18" charset="0"/>
                <a:cs typeface="Times New Roman" pitchFamily="18" charset="0"/>
              </a:rPr>
              <a:t>, занесенных в Красную книгу</a:t>
            </a:r>
          </a:p>
        </p:txBody>
      </p:sp>
    </p:spTree>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212</TotalTime>
  <Words>884</Words>
  <Application>Microsoft Office PowerPoint</Application>
  <PresentationFormat>Экран (4:3)</PresentationFormat>
  <Paragraphs>52</Paragraphs>
  <Slides>13</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13</vt:i4>
      </vt:variant>
    </vt:vector>
  </HeadingPairs>
  <TitlesOfParts>
    <vt:vector size="20" baseType="lpstr">
      <vt:lpstr>Arial</vt:lpstr>
      <vt:lpstr>Calibri</vt:lpstr>
      <vt:lpstr>Kunstler Script</vt:lpstr>
      <vt:lpstr>Times New Roman</vt:lpstr>
      <vt:lpstr>Wingdings</vt:lpstr>
      <vt:lpstr>Тема Office</vt:lpstr>
      <vt:lpstr>CorelDRAW</vt:lpstr>
      <vt:lpstr>Презентация PowerPoint</vt:lpstr>
      <vt:lpstr>Презентация PowerPoint</vt:lpstr>
      <vt:lpstr>Презентация PowerPoint</vt:lpstr>
      <vt:lpstr>Почему книгу назвали именно  «Красная книга»? </vt:lpstr>
      <vt:lpstr>Презентация PowerPoint</vt:lpstr>
      <vt:lpstr>Красная книга растений</vt:lpstr>
      <vt:lpstr>Как государство охраняет растения и животных</vt:lpstr>
      <vt:lpstr>Что такое «заповедник»?</vt:lpstr>
      <vt:lpstr>Что такое «заказник» и  «ботанический сад»?</vt:lpstr>
      <vt:lpstr>Презентация PowerPoint</vt:lpstr>
      <vt:lpstr>Редкие растения Мангистауской области</vt:lpstr>
      <vt:lpstr>Презентация PowerPoint</vt:lpstr>
      <vt:lpstr>Домашнее задание:</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Асема</dc:creator>
  <cp:lastModifiedBy>Пользователь</cp:lastModifiedBy>
  <cp:revision>21</cp:revision>
  <dcterms:created xsi:type="dcterms:W3CDTF">2016-03-02T09:58:01Z</dcterms:created>
  <dcterms:modified xsi:type="dcterms:W3CDTF">2020-11-04T05:03:51Z</dcterms:modified>
</cp:coreProperties>
</file>