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66" r:id="rId2"/>
    <p:sldId id="267" r:id="rId3"/>
    <p:sldId id="268" r:id="rId4"/>
    <p:sldId id="269" r:id="rId5"/>
    <p:sldId id="259" r:id="rId6"/>
    <p:sldId id="270" r:id="rId7"/>
    <p:sldId id="263" r:id="rId8"/>
    <p:sldId id="264" r:id="rId9"/>
    <p:sldId id="272" r:id="rId10"/>
    <p:sldId id="271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8"/>
  </p:normalViewPr>
  <p:slideViewPr>
    <p:cSldViewPr snapToGrid="0" snapToObjects="1">
      <p:cViewPr varScale="1">
        <p:scale>
          <a:sx n="105" d="100"/>
          <a:sy n="105" d="100"/>
        </p:scale>
        <p:origin x="171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_rels/data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diagrams/_rels/drawing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736FE18-7FC9-4BA4-92CC-B24CB99D5DF1}" type="doc">
      <dgm:prSet loTypeId="urn:microsoft.com/office/officeart/2005/8/layout/vList2" loCatId="list" qsTypeId="urn:microsoft.com/office/officeart/2005/8/quickstyle/simple3" qsCatId="simple" csTypeId="urn:microsoft.com/office/officeart/2005/8/colors/colorful5" csCatId="colorful"/>
      <dgm:spPr/>
      <dgm:t>
        <a:bodyPr/>
        <a:lstStyle/>
        <a:p>
          <a:endParaRPr lang="ru-RU"/>
        </a:p>
      </dgm:t>
    </dgm:pt>
    <dgm:pt modelId="{93F47693-F927-4B57-9DBB-2065275DEBA6}">
      <dgm:prSet custT="1"/>
      <dgm:spPr/>
      <dgm:t>
        <a:bodyPr/>
        <a:lstStyle/>
        <a:p>
          <a:pPr rtl="0"/>
          <a:r>
            <a:rPr lang="ru-RU" sz="2000" b="0" i="0" baseline="0" dirty="0">
              <a:latin typeface="Times New Roman" pitchFamily="18" charset="0"/>
              <a:cs typeface="Times New Roman" pitchFamily="18" charset="0"/>
            </a:rPr>
            <a:t>Некоторые лекарства совершенно безвредны для организма, они не оказывают на организм токсического воздействия.</a:t>
          </a:r>
        </a:p>
      </dgm:t>
    </dgm:pt>
    <dgm:pt modelId="{8E99D41C-A001-47EF-AACD-1FC8D082C275}" type="parTrans" cxnId="{D3D41087-16EC-4EAE-A2F9-E7159BBA7624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03761366-17AC-4F67-8CA4-518B9FB606A2}" type="sibTrans" cxnId="{D3D41087-16EC-4EAE-A2F9-E7159BBA7624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3F7E1770-0DFB-49E0-9E24-0B346F069DD6}">
      <dgm:prSet custT="1"/>
      <dgm:spPr/>
      <dgm:t>
        <a:bodyPr/>
        <a:lstStyle/>
        <a:p>
          <a:pPr rtl="0"/>
          <a:r>
            <a:rPr lang="ru-RU" sz="2000" b="0" i="0" baseline="0" dirty="0">
              <a:latin typeface="Times New Roman" pitchFamily="18" charset="0"/>
              <a:cs typeface="Times New Roman" pitchFamily="18" charset="0"/>
            </a:rPr>
            <a:t>Витамины лекарствами не являются. Они стимулируют различные обменные процессы в организме. Их избыток столь же вреден, как и недостаток.</a:t>
          </a:r>
        </a:p>
      </dgm:t>
    </dgm:pt>
    <dgm:pt modelId="{EF4D533F-5FED-4EA9-9E5F-6CAE143B3657}" type="parTrans" cxnId="{577D323A-F105-4766-BE53-CCF9E913047B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E0918F0C-EFFB-41BB-9CB3-45A32C164885}" type="sibTrans" cxnId="{577D323A-F105-4766-BE53-CCF9E913047B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7877784D-2AB9-4B3E-B67D-FC378841298D}">
      <dgm:prSet custT="1"/>
      <dgm:spPr/>
      <dgm:t>
        <a:bodyPr/>
        <a:lstStyle/>
        <a:p>
          <a:pPr rtl="0"/>
          <a:r>
            <a:rPr lang="ru-RU" sz="2000" b="0" i="0" baseline="0" dirty="0">
              <a:latin typeface="Times New Roman" pitchFamily="18" charset="0"/>
              <a:cs typeface="Times New Roman" pitchFamily="18" charset="0"/>
            </a:rPr>
            <a:t>Таблетки обязательно нужно разжевывать. Это утверждение справедливо лишь по отношению к обычным таблеткам, но если таблетки покрыты специальными оболочками, разжевывать их нельзя.</a:t>
          </a:r>
        </a:p>
      </dgm:t>
    </dgm:pt>
    <dgm:pt modelId="{F3BCD85E-3E31-4BB4-BA63-8A47FD5F2AFC}" type="parTrans" cxnId="{5DC5177A-6920-4B83-B8AA-F5B938589EE6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5F740DAF-F365-4CE3-8F44-DABD29F655F6}" type="sibTrans" cxnId="{5DC5177A-6920-4B83-B8AA-F5B938589EE6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D9A9C729-8DE8-4856-B751-EAC5DBE26095}">
      <dgm:prSet custT="1"/>
      <dgm:spPr/>
      <dgm:t>
        <a:bodyPr/>
        <a:lstStyle/>
        <a:p>
          <a:pPr rtl="0"/>
          <a:r>
            <a:rPr lang="ru-RU" sz="2000" b="0" i="0" baseline="0" dirty="0">
              <a:latin typeface="Times New Roman" pitchFamily="18" charset="0"/>
              <a:cs typeface="Times New Roman" pitchFamily="18" charset="0"/>
            </a:rPr>
            <a:t>Лучше всего запивать лекарство водой.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8F626698-F654-4FCF-9D05-B42E8CC28CD3}" type="parTrans" cxnId="{D6C13F62-FCEE-4C3E-8C07-DBFC38A0FA0E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9D7AB229-B05D-43A0-A892-F4429F7A9AE4}" type="sibTrans" cxnId="{D6C13F62-FCEE-4C3E-8C07-DBFC38A0FA0E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A833C8AE-8285-41F9-A89F-B4EAC3D41859}">
      <dgm:prSet custT="1"/>
      <dgm:spPr/>
      <dgm:t>
        <a:bodyPr/>
        <a:lstStyle/>
        <a:p>
          <a:pPr rtl="0"/>
          <a:r>
            <a:rPr lang="ru-RU" sz="2000" b="0" i="0" baseline="0" dirty="0">
              <a:latin typeface="Times New Roman" pitchFamily="18" charset="0"/>
              <a:cs typeface="Times New Roman" pitchFamily="18" charset="0"/>
            </a:rPr>
            <a:t>Не во всех случаях действует правило «чем дороже лекарство, тем оно качественнее». Очень часто цена лекарственного препарата зависит от страны-производителя. </a:t>
          </a:r>
        </a:p>
      </dgm:t>
    </dgm:pt>
    <dgm:pt modelId="{59EC4782-A37C-40EB-B737-642A0887E91E}" type="parTrans" cxnId="{81EA8D21-F2AC-4C22-BB60-DD30896478EC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9FFC92E5-D6E0-4119-9998-08DB1621E27F}" type="sibTrans" cxnId="{81EA8D21-F2AC-4C22-BB60-DD30896478EC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1836A454-9AC4-4830-8704-EDC390825F53}" type="pres">
      <dgm:prSet presAssocID="{5736FE18-7FC9-4BA4-92CC-B24CB99D5DF1}" presName="linear" presStyleCnt="0">
        <dgm:presLayoutVars>
          <dgm:animLvl val="lvl"/>
          <dgm:resizeHandles val="exact"/>
        </dgm:presLayoutVars>
      </dgm:prSet>
      <dgm:spPr/>
    </dgm:pt>
    <dgm:pt modelId="{BBE883E1-E927-4275-991F-2A163F96B0EF}" type="pres">
      <dgm:prSet presAssocID="{93F47693-F927-4B57-9DBB-2065275DEBA6}" presName="parentText" presStyleLbl="node1" presStyleIdx="0" presStyleCnt="5" custLinFactNeighborY="-3032">
        <dgm:presLayoutVars>
          <dgm:chMax val="0"/>
          <dgm:bulletEnabled val="1"/>
        </dgm:presLayoutVars>
      </dgm:prSet>
      <dgm:spPr/>
    </dgm:pt>
    <dgm:pt modelId="{B91FC01F-1D3A-43C4-898C-BE0FFF34E422}" type="pres">
      <dgm:prSet presAssocID="{03761366-17AC-4F67-8CA4-518B9FB606A2}" presName="spacer" presStyleCnt="0"/>
      <dgm:spPr/>
    </dgm:pt>
    <dgm:pt modelId="{A5480B43-11FD-49E8-8A2E-07E7D92E955E}" type="pres">
      <dgm:prSet presAssocID="{3F7E1770-0DFB-49E0-9E24-0B346F069DD6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A9067B1E-1922-400A-99CA-30936EBCE2C2}" type="pres">
      <dgm:prSet presAssocID="{E0918F0C-EFFB-41BB-9CB3-45A32C164885}" presName="spacer" presStyleCnt="0"/>
      <dgm:spPr/>
    </dgm:pt>
    <dgm:pt modelId="{58E6F8BE-ACA1-4A11-9FE5-50FFB111AFE8}" type="pres">
      <dgm:prSet presAssocID="{7877784D-2AB9-4B3E-B67D-FC378841298D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B2FD9718-07D1-4789-9B44-D4428A57C69E}" type="pres">
      <dgm:prSet presAssocID="{5F740DAF-F365-4CE3-8F44-DABD29F655F6}" presName="spacer" presStyleCnt="0"/>
      <dgm:spPr/>
    </dgm:pt>
    <dgm:pt modelId="{F825478A-F14C-46BB-ADC4-13BFBE3B3FD5}" type="pres">
      <dgm:prSet presAssocID="{D9A9C729-8DE8-4856-B751-EAC5DBE26095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A6A42547-6E8A-448D-808D-26171A575EF3}" type="pres">
      <dgm:prSet presAssocID="{9D7AB229-B05D-43A0-A892-F4429F7A9AE4}" presName="spacer" presStyleCnt="0"/>
      <dgm:spPr/>
    </dgm:pt>
    <dgm:pt modelId="{64890FD8-CADF-4E21-85E7-F3DDDA090FB2}" type="pres">
      <dgm:prSet presAssocID="{A833C8AE-8285-41F9-A89F-B4EAC3D41859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CD61CD00-3215-44E2-B713-22F68D31893F}" type="presOf" srcId="{7877784D-2AB9-4B3E-B67D-FC378841298D}" destId="{58E6F8BE-ACA1-4A11-9FE5-50FFB111AFE8}" srcOrd="0" destOrd="0" presId="urn:microsoft.com/office/officeart/2005/8/layout/vList2"/>
    <dgm:cxn modelId="{81EA8D21-F2AC-4C22-BB60-DD30896478EC}" srcId="{5736FE18-7FC9-4BA4-92CC-B24CB99D5DF1}" destId="{A833C8AE-8285-41F9-A89F-B4EAC3D41859}" srcOrd="4" destOrd="0" parTransId="{59EC4782-A37C-40EB-B737-642A0887E91E}" sibTransId="{9FFC92E5-D6E0-4119-9998-08DB1621E27F}"/>
    <dgm:cxn modelId="{BA8D7E27-CCDB-43C1-8BDA-AD26020FFF6E}" type="presOf" srcId="{93F47693-F927-4B57-9DBB-2065275DEBA6}" destId="{BBE883E1-E927-4275-991F-2A163F96B0EF}" srcOrd="0" destOrd="0" presId="urn:microsoft.com/office/officeart/2005/8/layout/vList2"/>
    <dgm:cxn modelId="{577D323A-F105-4766-BE53-CCF9E913047B}" srcId="{5736FE18-7FC9-4BA4-92CC-B24CB99D5DF1}" destId="{3F7E1770-0DFB-49E0-9E24-0B346F069DD6}" srcOrd="1" destOrd="0" parTransId="{EF4D533F-5FED-4EA9-9E5F-6CAE143B3657}" sibTransId="{E0918F0C-EFFB-41BB-9CB3-45A32C164885}"/>
    <dgm:cxn modelId="{D6C13F62-FCEE-4C3E-8C07-DBFC38A0FA0E}" srcId="{5736FE18-7FC9-4BA4-92CC-B24CB99D5DF1}" destId="{D9A9C729-8DE8-4856-B751-EAC5DBE26095}" srcOrd="3" destOrd="0" parTransId="{8F626698-F654-4FCF-9D05-B42E8CC28CD3}" sibTransId="{9D7AB229-B05D-43A0-A892-F4429F7A9AE4}"/>
    <dgm:cxn modelId="{31986365-B2D9-440D-B333-B86A73E592C5}" type="presOf" srcId="{D9A9C729-8DE8-4856-B751-EAC5DBE26095}" destId="{F825478A-F14C-46BB-ADC4-13BFBE3B3FD5}" srcOrd="0" destOrd="0" presId="urn:microsoft.com/office/officeart/2005/8/layout/vList2"/>
    <dgm:cxn modelId="{76548250-FC4F-4F8C-9A68-A03FA7741DEB}" type="presOf" srcId="{3F7E1770-0DFB-49E0-9E24-0B346F069DD6}" destId="{A5480B43-11FD-49E8-8A2E-07E7D92E955E}" srcOrd="0" destOrd="0" presId="urn:microsoft.com/office/officeart/2005/8/layout/vList2"/>
    <dgm:cxn modelId="{5DC5177A-6920-4B83-B8AA-F5B938589EE6}" srcId="{5736FE18-7FC9-4BA4-92CC-B24CB99D5DF1}" destId="{7877784D-2AB9-4B3E-B67D-FC378841298D}" srcOrd="2" destOrd="0" parTransId="{F3BCD85E-3E31-4BB4-BA63-8A47FD5F2AFC}" sibTransId="{5F740DAF-F365-4CE3-8F44-DABD29F655F6}"/>
    <dgm:cxn modelId="{D3D41087-16EC-4EAE-A2F9-E7159BBA7624}" srcId="{5736FE18-7FC9-4BA4-92CC-B24CB99D5DF1}" destId="{93F47693-F927-4B57-9DBB-2065275DEBA6}" srcOrd="0" destOrd="0" parTransId="{8E99D41C-A001-47EF-AACD-1FC8D082C275}" sibTransId="{03761366-17AC-4F67-8CA4-518B9FB606A2}"/>
    <dgm:cxn modelId="{8C52D39F-F371-4CCF-8145-127F3BBFA338}" type="presOf" srcId="{A833C8AE-8285-41F9-A89F-B4EAC3D41859}" destId="{64890FD8-CADF-4E21-85E7-F3DDDA090FB2}" srcOrd="0" destOrd="0" presId="urn:microsoft.com/office/officeart/2005/8/layout/vList2"/>
    <dgm:cxn modelId="{ED24E4F5-1ECB-4FD9-B2B5-15D695286D14}" type="presOf" srcId="{5736FE18-7FC9-4BA4-92CC-B24CB99D5DF1}" destId="{1836A454-9AC4-4830-8704-EDC390825F53}" srcOrd="0" destOrd="0" presId="urn:microsoft.com/office/officeart/2005/8/layout/vList2"/>
    <dgm:cxn modelId="{6F42BBE8-EB2A-45C8-A641-119BFD83FDC2}" type="presParOf" srcId="{1836A454-9AC4-4830-8704-EDC390825F53}" destId="{BBE883E1-E927-4275-991F-2A163F96B0EF}" srcOrd="0" destOrd="0" presId="urn:microsoft.com/office/officeart/2005/8/layout/vList2"/>
    <dgm:cxn modelId="{935FDA6D-1EBC-4B05-8F6E-86AD72D9839F}" type="presParOf" srcId="{1836A454-9AC4-4830-8704-EDC390825F53}" destId="{B91FC01F-1D3A-43C4-898C-BE0FFF34E422}" srcOrd="1" destOrd="0" presId="urn:microsoft.com/office/officeart/2005/8/layout/vList2"/>
    <dgm:cxn modelId="{8E2CD1FB-48ED-4054-A3F4-D130669AE88B}" type="presParOf" srcId="{1836A454-9AC4-4830-8704-EDC390825F53}" destId="{A5480B43-11FD-49E8-8A2E-07E7D92E955E}" srcOrd="2" destOrd="0" presId="urn:microsoft.com/office/officeart/2005/8/layout/vList2"/>
    <dgm:cxn modelId="{235ACD39-6CE4-4A84-BEB3-9EA00ECFB5E7}" type="presParOf" srcId="{1836A454-9AC4-4830-8704-EDC390825F53}" destId="{A9067B1E-1922-400A-99CA-30936EBCE2C2}" srcOrd="3" destOrd="0" presId="urn:microsoft.com/office/officeart/2005/8/layout/vList2"/>
    <dgm:cxn modelId="{F3C888F4-9883-4D9E-8223-9D2BAA2527CD}" type="presParOf" srcId="{1836A454-9AC4-4830-8704-EDC390825F53}" destId="{58E6F8BE-ACA1-4A11-9FE5-50FFB111AFE8}" srcOrd="4" destOrd="0" presId="urn:microsoft.com/office/officeart/2005/8/layout/vList2"/>
    <dgm:cxn modelId="{CE1C89B9-8400-494B-84D4-116425044FAE}" type="presParOf" srcId="{1836A454-9AC4-4830-8704-EDC390825F53}" destId="{B2FD9718-07D1-4789-9B44-D4428A57C69E}" srcOrd="5" destOrd="0" presId="urn:microsoft.com/office/officeart/2005/8/layout/vList2"/>
    <dgm:cxn modelId="{24BC3C0E-3DD3-49F2-897E-4A6E2F12B07D}" type="presParOf" srcId="{1836A454-9AC4-4830-8704-EDC390825F53}" destId="{F825478A-F14C-46BB-ADC4-13BFBE3B3FD5}" srcOrd="6" destOrd="0" presId="urn:microsoft.com/office/officeart/2005/8/layout/vList2"/>
    <dgm:cxn modelId="{F7F9F126-AFBB-419E-A399-04D5A7C93526}" type="presParOf" srcId="{1836A454-9AC4-4830-8704-EDC390825F53}" destId="{A6A42547-6E8A-448D-808D-26171A575EF3}" srcOrd="7" destOrd="0" presId="urn:microsoft.com/office/officeart/2005/8/layout/vList2"/>
    <dgm:cxn modelId="{3C3326F5-FB4D-47D0-A176-C4C5C7EBF1DD}" type="presParOf" srcId="{1836A454-9AC4-4830-8704-EDC390825F53}" destId="{64890FD8-CADF-4E21-85E7-F3DDDA090FB2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9A12D44-09A8-4305-8793-CD8031888864}" type="doc">
      <dgm:prSet loTypeId="urn:microsoft.com/office/officeart/2005/8/layout/list1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578C6D54-1771-4B86-A772-C91CC80949E1}">
      <dgm:prSet custT="1"/>
      <dgm:spPr/>
      <dgm:t>
        <a:bodyPr/>
        <a:lstStyle/>
        <a:p>
          <a:pPr algn="just" rtl="0"/>
          <a:r>
            <a: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Облепиха </a:t>
          </a:r>
          <a:endParaRPr lang="ru-RU" sz="3200" dirty="0">
            <a:latin typeface="Times New Roman" pitchFamily="18" charset="0"/>
            <a:cs typeface="Times New Roman" pitchFamily="18" charset="0"/>
          </a:endParaRPr>
        </a:p>
      </dgm:t>
    </dgm:pt>
    <dgm:pt modelId="{1A42ED3E-F330-40DE-9D77-E4E50D81E3CF}" type="parTrans" cxnId="{7A024CB2-4AC3-40B7-80F8-E0643882DF83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35D3838-DB08-4997-B090-42668610C4F2}" type="sibTrans" cxnId="{7A024CB2-4AC3-40B7-80F8-E0643882DF83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F33D286-797A-4321-97D4-05848E8E4D16}">
      <dgm:prSet custT="1"/>
      <dgm:spPr/>
      <dgm:t>
        <a:bodyPr/>
        <a:lstStyle/>
        <a:p>
          <a:pPr algn="just" rtl="0"/>
          <a:r>
            <a:rPr lang="ru-RU" sz="2200" dirty="0">
              <a:latin typeface="Times New Roman" pitchFamily="18" charset="0"/>
              <a:cs typeface="Times New Roman" pitchFamily="18" charset="0"/>
            </a:rPr>
            <a:t>Облепиха (Hippophae) не случайно носит название "царская ягода". Плоды облепихи с давних времен применяются для приготовления целебных настоев, наливок и варенья.</a:t>
          </a:r>
        </a:p>
      </dgm:t>
    </dgm:pt>
    <dgm:pt modelId="{3867C973-7D4B-4688-8F22-3A2D5A323644}" type="parTrans" cxnId="{8F360DA3-EFE9-441D-A605-CE2AD2CF907D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7E0C545-EBAF-4350-BC00-0D5124938634}" type="sibTrans" cxnId="{8F360DA3-EFE9-441D-A605-CE2AD2CF907D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DE9722A-599E-4E28-8FC4-04D04FF3E9F0}">
      <dgm:prSet custT="1"/>
      <dgm:spPr/>
      <dgm:t>
        <a:bodyPr/>
        <a:lstStyle/>
        <a:p>
          <a:pPr algn="just"/>
          <a:r>
            <a:rPr lang="ru-RU" sz="2200" dirty="0">
              <a:latin typeface="Times New Roman" pitchFamily="18" charset="0"/>
              <a:cs typeface="Times New Roman" pitchFamily="18" charset="0"/>
            </a:rPr>
            <a:t>Плоды облепихи чрезвычайно богаты витаминами (C, E, B1, B2, B6, B9, K, PP, каротин), белковыми и дубильными веществами, сахарами, ненасыщенными жирными и органическими кислотами. </a:t>
          </a:r>
        </a:p>
      </dgm:t>
    </dgm:pt>
    <dgm:pt modelId="{D2715801-2319-4907-A29C-983D9B5CE23D}" type="parTrans" cxnId="{236ECACD-BB63-45CD-ACF5-9FD1D969D2FB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21F9890-42B3-4EC0-8B0A-9A69A1F983BF}" type="sibTrans" cxnId="{236ECACD-BB63-45CD-ACF5-9FD1D969D2FB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5CCBC3D-1EAB-4FFD-8B86-2F5B377E27B1}">
      <dgm:prSet custT="1"/>
      <dgm:spPr/>
      <dgm:t>
        <a:bodyPr/>
        <a:lstStyle/>
        <a:p>
          <a:pPr algn="just"/>
          <a:r>
            <a:rPr lang="ru-RU" sz="2200" dirty="0">
              <a:latin typeface="Times New Roman" pitchFamily="18" charset="0"/>
              <a:cs typeface="Times New Roman" pitchFamily="18" charset="0"/>
            </a:rPr>
            <a:t>Из плодов облепихи получают экстракт, и его используют в косметологии. Вы, наверное, встречали шампуни или зубные пасты с экстрактами облепихи?</a:t>
          </a:r>
        </a:p>
      </dgm:t>
    </dgm:pt>
    <dgm:pt modelId="{B1EE58D0-C729-468D-85C7-43BDE3E996F3}" type="parTrans" cxnId="{17B2E53E-2FBF-4447-A7BB-0723728B6A81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A40B942-A209-4816-B37C-5D953DFA0CC9}" type="sibTrans" cxnId="{17B2E53E-2FBF-4447-A7BB-0723728B6A81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11D475B-0B52-40EB-89FE-BC0520E18AE4}" type="pres">
      <dgm:prSet presAssocID="{89A12D44-09A8-4305-8793-CD8031888864}" presName="linear" presStyleCnt="0">
        <dgm:presLayoutVars>
          <dgm:dir/>
          <dgm:animLvl val="lvl"/>
          <dgm:resizeHandles val="exact"/>
        </dgm:presLayoutVars>
      </dgm:prSet>
      <dgm:spPr/>
    </dgm:pt>
    <dgm:pt modelId="{ED8F3F9A-53E1-47F9-8E7C-B46C467FA10F}" type="pres">
      <dgm:prSet presAssocID="{578C6D54-1771-4B86-A772-C91CC80949E1}" presName="parentLin" presStyleCnt="0"/>
      <dgm:spPr/>
    </dgm:pt>
    <dgm:pt modelId="{F420F5E7-ED4A-4A13-956B-6EAACBC56F3F}" type="pres">
      <dgm:prSet presAssocID="{578C6D54-1771-4B86-A772-C91CC80949E1}" presName="parentLeftMargin" presStyleLbl="node1" presStyleIdx="0" presStyleCnt="1"/>
      <dgm:spPr/>
    </dgm:pt>
    <dgm:pt modelId="{F1637BA8-0AE6-4333-860B-20D68A246C72}" type="pres">
      <dgm:prSet presAssocID="{578C6D54-1771-4B86-A772-C91CC80949E1}" presName="parentText" presStyleLbl="node1" presStyleIdx="0" presStyleCnt="1" custScaleX="55556" custScaleY="52125" custLinFactNeighborX="-41880" custLinFactNeighborY="-25024">
        <dgm:presLayoutVars>
          <dgm:chMax val="0"/>
          <dgm:bulletEnabled val="1"/>
        </dgm:presLayoutVars>
      </dgm:prSet>
      <dgm:spPr/>
    </dgm:pt>
    <dgm:pt modelId="{FA638B66-A500-416F-9760-C053FE0DEAB0}" type="pres">
      <dgm:prSet presAssocID="{578C6D54-1771-4B86-A772-C91CC80949E1}" presName="negativeSpace" presStyleCnt="0"/>
      <dgm:spPr/>
    </dgm:pt>
    <dgm:pt modelId="{551B8BE4-3FD7-4180-A5AB-C2F6B0233E03}" type="pres">
      <dgm:prSet presAssocID="{578C6D54-1771-4B86-A772-C91CC80949E1}" presName="childText" presStyleLbl="conFgAcc1" presStyleIdx="0" presStyleCnt="1" custScaleY="90329">
        <dgm:presLayoutVars>
          <dgm:bulletEnabled val="1"/>
        </dgm:presLayoutVars>
      </dgm:prSet>
      <dgm:spPr/>
    </dgm:pt>
  </dgm:ptLst>
  <dgm:cxnLst>
    <dgm:cxn modelId="{FD8FED13-284F-4494-8B74-F090916ED6C4}" type="presOf" srcId="{35CCBC3D-1EAB-4FFD-8B86-2F5B377E27B1}" destId="{551B8BE4-3FD7-4180-A5AB-C2F6B0233E03}" srcOrd="0" destOrd="2" presId="urn:microsoft.com/office/officeart/2005/8/layout/list1"/>
    <dgm:cxn modelId="{5D80742F-D7A5-44BD-B4A7-76C20C34574E}" type="presOf" srcId="{578C6D54-1771-4B86-A772-C91CC80949E1}" destId="{F420F5E7-ED4A-4A13-956B-6EAACBC56F3F}" srcOrd="0" destOrd="0" presId="urn:microsoft.com/office/officeart/2005/8/layout/list1"/>
    <dgm:cxn modelId="{17B2E53E-2FBF-4447-A7BB-0723728B6A81}" srcId="{578C6D54-1771-4B86-A772-C91CC80949E1}" destId="{35CCBC3D-1EAB-4FFD-8B86-2F5B377E27B1}" srcOrd="2" destOrd="0" parTransId="{B1EE58D0-C729-468D-85C7-43BDE3E996F3}" sibTransId="{5A40B942-A209-4816-B37C-5D953DFA0CC9}"/>
    <dgm:cxn modelId="{0E787769-06FE-4F9F-9C74-AC43A3A3262D}" type="presOf" srcId="{DF33D286-797A-4321-97D4-05848E8E4D16}" destId="{551B8BE4-3FD7-4180-A5AB-C2F6B0233E03}" srcOrd="0" destOrd="0" presId="urn:microsoft.com/office/officeart/2005/8/layout/list1"/>
    <dgm:cxn modelId="{9AF86C4C-8159-4434-9327-EADEF22DEDB9}" type="presOf" srcId="{578C6D54-1771-4B86-A772-C91CC80949E1}" destId="{F1637BA8-0AE6-4333-860B-20D68A246C72}" srcOrd="1" destOrd="0" presId="urn:microsoft.com/office/officeart/2005/8/layout/list1"/>
    <dgm:cxn modelId="{CFCC0952-95B6-4126-AAAD-3D4D5C69D231}" type="presOf" srcId="{89A12D44-09A8-4305-8793-CD8031888864}" destId="{E11D475B-0B52-40EB-89FE-BC0520E18AE4}" srcOrd="0" destOrd="0" presId="urn:microsoft.com/office/officeart/2005/8/layout/list1"/>
    <dgm:cxn modelId="{8F360DA3-EFE9-441D-A605-CE2AD2CF907D}" srcId="{578C6D54-1771-4B86-A772-C91CC80949E1}" destId="{DF33D286-797A-4321-97D4-05848E8E4D16}" srcOrd="0" destOrd="0" parTransId="{3867C973-7D4B-4688-8F22-3A2D5A323644}" sibTransId="{07E0C545-EBAF-4350-BC00-0D5124938634}"/>
    <dgm:cxn modelId="{7A024CB2-4AC3-40B7-80F8-E0643882DF83}" srcId="{89A12D44-09A8-4305-8793-CD8031888864}" destId="{578C6D54-1771-4B86-A772-C91CC80949E1}" srcOrd="0" destOrd="0" parTransId="{1A42ED3E-F330-40DE-9D77-E4E50D81E3CF}" sibTransId="{135D3838-DB08-4997-B090-42668610C4F2}"/>
    <dgm:cxn modelId="{236ECACD-BB63-45CD-ACF5-9FD1D969D2FB}" srcId="{578C6D54-1771-4B86-A772-C91CC80949E1}" destId="{3DE9722A-599E-4E28-8FC4-04D04FF3E9F0}" srcOrd="1" destOrd="0" parTransId="{D2715801-2319-4907-A29C-983D9B5CE23D}" sibTransId="{D21F9890-42B3-4EC0-8B0A-9A69A1F983BF}"/>
    <dgm:cxn modelId="{A62D0AED-5A4B-4711-B7E3-340651580EFB}" type="presOf" srcId="{3DE9722A-599E-4E28-8FC4-04D04FF3E9F0}" destId="{551B8BE4-3FD7-4180-A5AB-C2F6B0233E03}" srcOrd="0" destOrd="1" presId="urn:microsoft.com/office/officeart/2005/8/layout/list1"/>
    <dgm:cxn modelId="{EF1B7BA9-9044-4BD4-B13E-C9DE2BF99FA7}" type="presParOf" srcId="{E11D475B-0B52-40EB-89FE-BC0520E18AE4}" destId="{ED8F3F9A-53E1-47F9-8E7C-B46C467FA10F}" srcOrd="0" destOrd="0" presId="urn:microsoft.com/office/officeart/2005/8/layout/list1"/>
    <dgm:cxn modelId="{793310CC-C62A-4CA4-AFB7-474ABE27FF5C}" type="presParOf" srcId="{ED8F3F9A-53E1-47F9-8E7C-B46C467FA10F}" destId="{F420F5E7-ED4A-4A13-956B-6EAACBC56F3F}" srcOrd="0" destOrd="0" presId="urn:microsoft.com/office/officeart/2005/8/layout/list1"/>
    <dgm:cxn modelId="{90004427-35BA-41FE-BF45-53479BC8DB04}" type="presParOf" srcId="{ED8F3F9A-53E1-47F9-8E7C-B46C467FA10F}" destId="{F1637BA8-0AE6-4333-860B-20D68A246C72}" srcOrd="1" destOrd="0" presId="urn:microsoft.com/office/officeart/2005/8/layout/list1"/>
    <dgm:cxn modelId="{467B7DFC-9D25-4638-860E-1531C9882F3F}" type="presParOf" srcId="{E11D475B-0B52-40EB-89FE-BC0520E18AE4}" destId="{FA638B66-A500-416F-9760-C053FE0DEAB0}" srcOrd="1" destOrd="0" presId="urn:microsoft.com/office/officeart/2005/8/layout/list1"/>
    <dgm:cxn modelId="{2F1A0829-6AA8-45D3-B17D-482E8040216E}" type="presParOf" srcId="{E11D475B-0B52-40EB-89FE-BC0520E18AE4}" destId="{551B8BE4-3FD7-4180-A5AB-C2F6B0233E03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3763353-8F5C-46C1-B5D1-4A6904DB53B4}" type="doc">
      <dgm:prSet loTypeId="urn:microsoft.com/office/officeart/2005/8/layout/pList2#2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98DF4B6E-AAC5-4997-AE94-DAA88B656E67}">
      <dgm:prSet custT="1"/>
      <dgm:spPr/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Родина алоэ – Южная Африка, там это растение имеет вид деревца. Однако оно широко распространено (по всему свету и в Казахстане) в комнатной культуре. </a:t>
          </a:r>
        </a:p>
      </dgm:t>
    </dgm:pt>
    <dgm:pt modelId="{B746709A-FAD1-4D8C-8409-915D2372C833}" type="parTrans" cxnId="{425CF71C-621C-4E91-933B-386F7E661D6E}">
      <dgm:prSet/>
      <dgm:spPr/>
      <dgm:t>
        <a:bodyPr/>
        <a:lstStyle/>
        <a:p>
          <a:endParaRPr lang="ru-RU"/>
        </a:p>
      </dgm:t>
    </dgm:pt>
    <dgm:pt modelId="{61CD354C-BA88-41ED-88DE-F10509A3FDB0}" type="sibTrans" cxnId="{425CF71C-621C-4E91-933B-386F7E661D6E}">
      <dgm:prSet/>
      <dgm:spPr/>
      <dgm:t>
        <a:bodyPr/>
        <a:lstStyle/>
        <a:p>
          <a:endParaRPr lang="ru-RU"/>
        </a:p>
      </dgm:t>
    </dgm:pt>
    <dgm:pt modelId="{2E13FB91-315C-4205-9DC3-08723F580FFE}">
      <dgm:prSet custT="1"/>
      <dgm:spPr/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В медицине используют свежие листья, которые собирают по мере отрастания. В соке алоэ много ферментов и витаминов. </a:t>
          </a:r>
        </a:p>
      </dgm:t>
    </dgm:pt>
    <dgm:pt modelId="{3075C9B5-D253-4EEC-A1E8-049BDA8D2AEF}" type="parTrans" cxnId="{E812B71B-C414-42F2-9056-1A0F0C392EF9}">
      <dgm:prSet/>
      <dgm:spPr/>
      <dgm:t>
        <a:bodyPr/>
        <a:lstStyle/>
        <a:p>
          <a:endParaRPr lang="ru-RU"/>
        </a:p>
      </dgm:t>
    </dgm:pt>
    <dgm:pt modelId="{5D2D8131-78F2-4DB0-8286-23500D21C7BF}" type="sibTrans" cxnId="{E812B71B-C414-42F2-9056-1A0F0C392EF9}">
      <dgm:prSet/>
      <dgm:spPr/>
      <dgm:t>
        <a:bodyPr/>
        <a:lstStyle/>
        <a:p>
          <a:endParaRPr lang="ru-RU"/>
        </a:p>
      </dgm:t>
    </dgm:pt>
    <dgm:pt modelId="{06EA0813-4B1C-43FC-B35C-9CAC32B0A245}" type="pres">
      <dgm:prSet presAssocID="{13763353-8F5C-46C1-B5D1-4A6904DB53B4}" presName="Name0" presStyleCnt="0">
        <dgm:presLayoutVars>
          <dgm:dir/>
          <dgm:resizeHandles val="exact"/>
        </dgm:presLayoutVars>
      </dgm:prSet>
      <dgm:spPr/>
    </dgm:pt>
    <dgm:pt modelId="{5D396A8B-3AE7-4301-A0AB-893B574A1A86}" type="pres">
      <dgm:prSet presAssocID="{13763353-8F5C-46C1-B5D1-4A6904DB53B4}" presName="bkgdShp" presStyleLbl="alignAccFollowNode1" presStyleIdx="0" presStyleCnt="1"/>
      <dgm:spPr>
        <a:prstGeom prst="round2DiagRect">
          <a:avLst/>
        </a:prstGeom>
      </dgm:spPr>
    </dgm:pt>
    <dgm:pt modelId="{A82AC0AC-5FBD-42A9-ACB3-29489D1AC712}" type="pres">
      <dgm:prSet presAssocID="{13763353-8F5C-46C1-B5D1-4A6904DB53B4}" presName="linComp" presStyleCnt="0"/>
      <dgm:spPr/>
    </dgm:pt>
    <dgm:pt modelId="{C4E7F184-1201-47E9-9B89-B8E6960A77B1}" type="pres">
      <dgm:prSet presAssocID="{98DF4B6E-AAC5-4997-AE94-DAA88B656E67}" presName="compNode" presStyleCnt="0"/>
      <dgm:spPr/>
    </dgm:pt>
    <dgm:pt modelId="{31908BAB-D4DF-4796-9D63-CF5717C6D670}" type="pres">
      <dgm:prSet presAssocID="{98DF4B6E-AAC5-4997-AE94-DAA88B656E67}" presName="node" presStyleLbl="node1" presStyleIdx="0" presStyleCnt="2" custScaleX="129232">
        <dgm:presLayoutVars>
          <dgm:bulletEnabled val="1"/>
        </dgm:presLayoutVars>
      </dgm:prSet>
      <dgm:spPr>
        <a:prstGeom prst="rect">
          <a:avLst/>
        </a:prstGeom>
      </dgm:spPr>
    </dgm:pt>
    <dgm:pt modelId="{AD8074BC-54F3-41F6-8157-C62840945C07}" type="pres">
      <dgm:prSet presAssocID="{98DF4B6E-AAC5-4997-AE94-DAA88B656E67}" presName="invisiNode" presStyleLbl="node1" presStyleIdx="0" presStyleCnt="2"/>
      <dgm:spPr/>
    </dgm:pt>
    <dgm:pt modelId="{93A23139-4F4F-42B0-A33A-6E891638E346}" type="pres">
      <dgm:prSet presAssocID="{98DF4B6E-AAC5-4997-AE94-DAA88B656E67}" presName="imagNode" presStyleLbl="fgImgPlace1" presStyleIdx="0" presStyleCnt="2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F3960ABB-2D76-44D6-8F53-65650E71F7E9}" type="pres">
      <dgm:prSet presAssocID="{61CD354C-BA88-41ED-88DE-F10509A3FDB0}" presName="sibTrans" presStyleLbl="sibTrans2D1" presStyleIdx="0" presStyleCnt="0"/>
      <dgm:spPr/>
    </dgm:pt>
    <dgm:pt modelId="{DAB38E02-FA60-4FEC-ABF3-AC27B64AFD8B}" type="pres">
      <dgm:prSet presAssocID="{2E13FB91-315C-4205-9DC3-08723F580FFE}" presName="compNode" presStyleCnt="0"/>
      <dgm:spPr/>
    </dgm:pt>
    <dgm:pt modelId="{89387BC4-0269-4E03-8ACD-90C29D37F7B9}" type="pres">
      <dgm:prSet presAssocID="{2E13FB91-315C-4205-9DC3-08723F580FFE}" presName="node" presStyleLbl="node1" presStyleIdx="1" presStyleCnt="2" custScaleX="126229">
        <dgm:presLayoutVars>
          <dgm:bulletEnabled val="1"/>
        </dgm:presLayoutVars>
      </dgm:prSet>
      <dgm:spPr>
        <a:prstGeom prst="rect">
          <a:avLst/>
        </a:prstGeom>
      </dgm:spPr>
    </dgm:pt>
    <dgm:pt modelId="{059F8EC5-A05A-47AB-A1CC-5C2E1E2B2420}" type="pres">
      <dgm:prSet presAssocID="{2E13FB91-315C-4205-9DC3-08723F580FFE}" presName="invisiNode" presStyleLbl="node1" presStyleIdx="1" presStyleCnt="2"/>
      <dgm:spPr/>
    </dgm:pt>
    <dgm:pt modelId="{216781AC-EF56-4273-AE35-B1EB9599250F}" type="pres">
      <dgm:prSet presAssocID="{2E13FB91-315C-4205-9DC3-08723F580FFE}" presName="imagNode" presStyleLbl="fgImgPlace1" presStyleIdx="1" presStyleCnt="2" custScaleX="10838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</dgm:ptLst>
  <dgm:cxnLst>
    <dgm:cxn modelId="{E812B71B-C414-42F2-9056-1A0F0C392EF9}" srcId="{13763353-8F5C-46C1-B5D1-4A6904DB53B4}" destId="{2E13FB91-315C-4205-9DC3-08723F580FFE}" srcOrd="1" destOrd="0" parTransId="{3075C9B5-D253-4EEC-A1E8-049BDA8D2AEF}" sibTransId="{5D2D8131-78F2-4DB0-8286-23500D21C7BF}"/>
    <dgm:cxn modelId="{425CF71C-621C-4E91-933B-386F7E661D6E}" srcId="{13763353-8F5C-46C1-B5D1-4A6904DB53B4}" destId="{98DF4B6E-AAC5-4997-AE94-DAA88B656E67}" srcOrd="0" destOrd="0" parTransId="{B746709A-FAD1-4D8C-8409-915D2372C833}" sibTransId="{61CD354C-BA88-41ED-88DE-F10509A3FDB0}"/>
    <dgm:cxn modelId="{61ABCC6A-C1A6-44B0-9905-B75BE8A19A80}" type="presOf" srcId="{98DF4B6E-AAC5-4997-AE94-DAA88B656E67}" destId="{31908BAB-D4DF-4796-9D63-CF5717C6D670}" srcOrd="0" destOrd="0" presId="urn:microsoft.com/office/officeart/2005/8/layout/pList2#2"/>
    <dgm:cxn modelId="{776520B4-C755-4065-A185-ED511B1E2586}" type="presOf" srcId="{2E13FB91-315C-4205-9DC3-08723F580FFE}" destId="{89387BC4-0269-4E03-8ACD-90C29D37F7B9}" srcOrd="0" destOrd="0" presId="urn:microsoft.com/office/officeart/2005/8/layout/pList2#2"/>
    <dgm:cxn modelId="{AFE5ACBD-CA3E-4148-AD09-1FFA378AD86B}" type="presOf" srcId="{61CD354C-BA88-41ED-88DE-F10509A3FDB0}" destId="{F3960ABB-2D76-44D6-8F53-65650E71F7E9}" srcOrd="0" destOrd="0" presId="urn:microsoft.com/office/officeart/2005/8/layout/pList2#2"/>
    <dgm:cxn modelId="{21B0E6FF-7DA9-4D3D-897B-C725C7F4220D}" type="presOf" srcId="{13763353-8F5C-46C1-B5D1-4A6904DB53B4}" destId="{06EA0813-4B1C-43FC-B35C-9CAC32B0A245}" srcOrd="0" destOrd="0" presId="urn:microsoft.com/office/officeart/2005/8/layout/pList2#2"/>
    <dgm:cxn modelId="{31C4B216-BC7C-4512-8D8F-007A73A8737F}" type="presParOf" srcId="{06EA0813-4B1C-43FC-B35C-9CAC32B0A245}" destId="{5D396A8B-3AE7-4301-A0AB-893B574A1A86}" srcOrd="0" destOrd="0" presId="urn:microsoft.com/office/officeart/2005/8/layout/pList2#2"/>
    <dgm:cxn modelId="{2FC75024-DC3C-4863-AC32-1D2E3D46887F}" type="presParOf" srcId="{06EA0813-4B1C-43FC-B35C-9CAC32B0A245}" destId="{A82AC0AC-5FBD-42A9-ACB3-29489D1AC712}" srcOrd="1" destOrd="0" presId="urn:microsoft.com/office/officeart/2005/8/layout/pList2#2"/>
    <dgm:cxn modelId="{85F90C0F-7921-41DC-A21C-EA598F2A0CDF}" type="presParOf" srcId="{A82AC0AC-5FBD-42A9-ACB3-29489D1AC712}" destId="{C4E7F184-1201-47E9-9B89-B8E6960A77B1}" srcOrd="0" destOrd="0" presId="urn:microsoft.com/office/officeart/2005/8/layout/pList2#2"/>
    <dgm:cxn modelId="{6099E8BB-D8BC-4FDD-9E56-48104C6A4569}" type="presParOf" srcId="{C4E7F184-1201-47E9-9B89-B8E6960A77B1}" destId="{31908BAB-D4DF-4796-9D63-CF5717C6D670}" srcOrd="0" destOrd="0" presId="urn:microsoft.com/office/officeart/2005/8/layout/pList2#2"/>
    <dgm:cxn modelId="{7B4E99AF-2D31-4A29-9C26-7D99ADAB9CA8}" type="presParOf" srcId="{C4E7F184-1201-47E9-9B89-B8E6960A77B1}" destId="{AD8074BC-54F3-41F6-8157-C62840945C07}" srcOrd="1" destOrd="0" presId="urn:microsoft.com/office/officeart/2005/8/layout/pList2#2"/>
    <dgm:cxn modelId="{EBF5AA9A-FFE2-4A33-B266-4BA94C65BE48}" type="presParOf" srcId="{C4E7F184-1201-47E9-9B89-B8E6960A77B1}" destId="{93A23139-4F4F-42B0-A33A-6E891638E346}" srcOrd="2" destOrd="0" presId="urn:microsoft.com/office/officeart/2005/8/layout/pList2#2"/>
    <dgm:cxn modelId="{B40FE2AB-BBFF-47C8-9BCF-0B6960C84D64}" type="presParOf" srcId="{A82AC0AC-5FBD-42A9-ACB3-29489D1AC712}" destId="{F3960ABB-2D76-44D6-8F53-65650E71F7E9}" srcOrd="1" destOrd="0" presId="urn:microsoft.com/office/officeart/2005/8/layout/pList2#2"/>
    <dgm:cxn modelId="{D3947532-A010-4F36-BEBE-E1C86ED0D954}" type="presParOf" srcId="{A82AC0AC-5FBD-42A9-ACB3-29489D1AC712}" destId="{DAB38E02-FA60-4FEC-ABF3-AC27B64AFD8B}" srcOrd="2" destOrd="0" presId="urn:microsoft.com/office/officeart/2005/8/layout/pList2#2"/>
    <dgm:cxn modelId="{5B6CFBF1-4218-4316-8FFE-30389425E541}" type="presParOf" srcId="{DAB38E02-FA60-4FEC-ABF3-AC27B64AFD8B}" destId="{89387BC4-0269-4E03-8ACD-90C29D37F7B9}" srcOrd="0" destOrd="0" presId="urn:microsoft.com/office/officeart/2005/8/layout/pList2#2"/>
    <dgm:cxn modelId="{DD655C41-3A58-4DB4-8A17-E8CEE8054BA7}" type="presParOf" srcId="{DAB38E02-FA60-4FEC-ABF3-AC27B64AFD8B}" destId="{059F8EC5-A05A-47AB-A1CC-5C2E1E2B2420}" srcOrd="1" destOrd="0" presId="urn:microsoft.com/office/officeart/2005/8/layout/pList2#2"/>
    <dgm:cxn modelId="{A1273A5E-ACA8-48AD-8F3E-4F6F41EBB488}" type="presParOf" srcId="{DAB38E02-FA60-4FEC-ABF3-AC27B64AFD8B}" destId="{216781AC-EF56-4273-AE35-B1EB9599250F}" srcOrd="2" destOrd="0" presId="urn:microsoft.com/office/officeart/2005/8/layout/pList2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7D4FA4C-75F4-4709-AB1C-2C06AB0A6639}" type="doc">
      <dgm:prSet loTypeId="urn:microsoft.com/office/officeart/2005/8/layout/vList2" loCatId="list" qsTypeId="urn:microsoft.com/office/officeart/2005/8/quickstyle/simple3" qsCatId="simple" csTypeId="urn:microsoft.com/office/officeart/2005/8/colors/colorful5" csCatId="colorful"/>
      <dgm:spPr/>
      <dgm:t>
        <a:bodyPr/>
        <a:lstStyle/>
        <a:p>
          <a:endParaRPr lang="ru-RU"/>
        </a:p>
      </dgm:t>
    </dgm:pt>
    <dgm:pt modelId="{34C5E90C-2A14-4966-8281-F02CF3DF800E}">
      <dgm:prSet custT="1"/>
      <dgm:spPr/>
      <dgm:t>
        <a:bodyPr/>
        <a:lstStyle/>
        <a:p>
          <a:pPr rtl="0"/>
          <a:r>
            <a:rPr lang="ru-RU" sz="2000" dirty="0">
              <a:latin typeface="Times New Roman" pitchFamily="18" charset="0"/>
              <a:cs typeface="Times New Roman" pitchFamily="18" charset="0"/>
            </a:rPr>
            <a:t>Растет одуванчик на лугах, травянистых склонах, лесных полянах, опушках, около жилья, в садах, по обочинам дорог. Как сорняк встречается на полях и огородах. </a:t>
          </a:r>
        </a:p>
      </dgm:t>
    </dgm:pt>
    <dgm:pt modelId="{5FB20FAB-D637-42D9-80CB-6D261558AFF3}" type="parTrans" cxnId="{F4CBA35F-8E89-4DD6-8633-8451E5FAAAA5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56C94653-AF20-4508-BF9A-ECD13CB3040D}" type="sibTrans" cxnId="{F4CBA35F-8E89-4DD6-8633-8451E5FAAAA5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220D8829-9054-45B2-A5CE-511E929A5C77}">
      <dgm:prSet custT="1"/>
      <dgm:spPr/>
      <dgm:t>
        <a:bodyPr/>
        <a:lstStyle/>
        <a:p>
          <a:pPr rtl="0"/>
          <a:r>
            <a:rPr lang="ru-RU" sz="2000" dirty="0">
              <a:latin typeface="Times New Roman" pitchFamily="18" charset="0"/>
              <a:cs typeface="Times New Roman" pitchFamily="18" charset="0"/>
            </a:rPr>
            <a:t>В медицине используют корни одуванчика. Они содержат стерины, инулин (до 40%), сахар (до 20%), яблочную кислоту, смолы. </a:t>
          </a:r>
        </a:p>
      </dgm:t>
    </dgm:pt>
    <dgm:pt modelId="{A037D039-441C-4818-AF2D-1CEC2B07E14D}" type="parTrans" cxnId="{203504F4-B82A-4B79-81F1-797647210F0B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406C10DF-F579-41A0-AD35-C5F01857E069}" type="sibTrans" cxnId="{203504F4-B82A-4B79-81F1-797647210F0B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B89283CA-BB7D-4C30-BF45-E29CBCF686A3}">
      <dgm:prSet custT="1"/>
      <dgm:spPr/>
      <dgm:t>
        <a:bodyPr/>
        <a:lstStyle/>
        <a:p>
          <a:pPr rtl="0"/>
          <a:r>
            <a:rPr lang="ru-RU" sz="2000" dirty="0">
              <a:latin typeface="Times New Roman" pitchFamily="18" charset="0"/>
              <a:cs typeface="Times New Roman" pitchFamily="18" charset="0"/>
            </a:rPr>
            <a:t>Настой из корней одуванчика (одна чайная ложка на стакан кипятка) применяют как горечь для возбуждения аппетита, как потогонное и жаропонижающее средство, легкое слабительное и желчегонное.</a:t>
          </a:r>
        </a:p>
      </dgm:t>
    </dgm:pt>
    <dgm:pt modelId="{3A4BA512-67FF-4A97-BB85-B95E053C8C2C}" type="parTrans" cxnId="{AF99771B-3311-4191-BC55-560A064E75FB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FDB9ED44-5CF8-4A27-90A0-A824CEA81A86}" type="sibTrans" cxnId="{AF99771B-3311-4191-BC55-560A064E75FB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C1C478E3-8E97-479C-B8E2-FAF96E5E474D}" type="pres">
      <dgm:prSet presAssocID="{57D4FA4C-75F4-4709-AB1C-2C06AB0A6639}" presName="linear" presStyleCnt="0">
        <dgm:presLayoutVars>
          <dgm:animLvl val="lvl"/>
          <dgm:resizeHandles val="exact"/>
        </dgm:presLayoutVars>
      </dgm:prSet>
      <dgm:spPr/>
    </dgm:pt>
    <dgm:pt modelId="{EE981D2F-D15B-4C38-8FF2-2B3584DB7B4F}" type="pres">
      <dgm:prSet presAssocID="{34C5E90C-2A14-4966-8281-F02CF3DF800E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AA89DBB9-788D-4661-8CD8-E2FF31DE5743}" type="pres">
      <dgm:prSet presAssocID="{56C94653-AF20-4508-BF9A-ECD13CB3040D}" presName="spacer" presStyleCnt="0"/>
      <dgm:spPr/>
    </dgm:pt>
    <dgm:pt modelId="{3481D7EB-3FBD-414C-80A2-FDA96E7527D9}" type="pres">
      <dgm:prSet presAssocID="{220D8829-9054-45B2-A5CE-511E929A5C77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1351BA61-4ECF-4914-BDF9-19487E03F1BF}" type="pres">
      <dgm:prSet presAssocID="{406C10DF-F579-41A0-AD35-C5F01857E069}" presName="spacer" presStyleCnt="0"/>
      <dgm:spPr/>
    </dgm:pt>
    <dgm:pt modelId="{14F6BE23-9409-4A17-9998-29C218F7E98D}" type="pres">
      <dgm:prSet presAssocID="{B89283CA-BB7D-4C30-BF45-E29CBCF686A3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AF99771B-3311-4191-BC55-560A064E75FB}" srcId="{57D4FA4C-75F4-4709-AB1C-2C06AB0A6639}" destId="{B89283CA-BB7D-4C30-BF45-E29CBCF686A3}" srcOrd="2" destOrd="0" parTransId="{3A4BA512-67FF-4A97-BB85-B95E053C8C2C}" sibTransId="{FDB9ED44-5CF8-4A27-90A0-A824CEA81A86}"/>
    <dgm:cxn modelId="{46583D5E-B83D-4963-9E2F-9AE8EC6B9366}" type="presOf" srcId="{57D4FA4C-75F4-4709-AB1C-2C06AB0A6639}" destId="{C1C478E3-8E97-479C-B8E2-FAF96E5E474D}" srcOrd="0" destOrd="0" presId="urn:microsoft.com/office/officeart/2005/8/layout/vList2"/>
    <dgm:cxn modelId="{F4CBA35F-8E89-4DD6-8633-8451E5FAAAA5}" srcId="{57D4FA4C-75F4-4709-AB1C-2C06AB0A6639}" destId="{34C5E90C-2A14-4966-8281-F02CF3DF800E}" srcOrd="0" destOrd="0" parTransId="{5FB20FAB-D637-42D9-80CB-6D261558AFF3}" sibTransId="{56C94653-AF20-4508-BF9A-ECD13CB3040D}"/>
    <dgm:cxn modelId="{78778442-08DF-4305-9FBE-76DB32232049}" type="presOf" srcId="{220D8829-9054-45B2-A5CE-511E929A5C77}" destId="{3481D7EB-3FBD-414C-80A2-FDA96E7527D9}" srcOrd="0" destOrd="0" presId="urn:microsoft.com/office/officeart/2005/8/layout/vList2"/>
    <dgm:cxn modelId="{99CE1358-76C1-43FF-9677-FE593B4E0CC1}" type="presOf" srcId="{34C5E90C-2A14-4966-8281-F02CF3DF800E}" destId="{EE981D2F-D15B-4C38-8FF2-2B3584DB7B4F}" srcOrd="0" destOrd="0" presId="urn:microsoft.com/office/officeart/2005/8/layout/vList2"/>
    <dgm:cxn modelId="{1B870DA9-B584-4CD8-A310-069CBD6976FD}" type="presOf" srcId="{B89283CA-BB7D-4C30-BF45-E29CBCF686A3}" destId="{14F6BE23-9409-4A17-9998-29C218F7E98D}" srcOrd="0" destOrd="0" presId="urn:microsoft.com/office/officeart/2005/8/layout/vList2"/>
    <dgm:cxn modelId="{203504F4-B82A-4B79-81F1-797647210F0B}" srcId="{57D4FA4C-75F4-4709-AB1C-2C06AB0A6639}" destId="{220D8829-9054-45B2-A5CE-511E929A5C77}" srcOrd="1" destOrd="0" parTransId="{A037D039-441C-4818-AF2D-1CEC2B07E14D}" sibTransId="{406C10DF-F579-41A0-AD35-C5F01857E069}"/>
    <dgm:cxn modelId="{63ADB740-7D8F-4D6A-82B0-503CDE37F343}" type="presParOf" srcId="{C1C478E3-8E97-479C-B8E2-FAF96E5E474D}" destId="{EE981D2F-D15B-4C38-8FF2-2B3584DB7B4F}" srcOrd="0" destOrd="0" presId="urn:microsoft.com/office/officeart/2005/8/layout/vList2"/>
    <dgm:cxn modelId="{59997469-997B-45CA-916F-1546E8A81D5C}" type="presParOf" srcId="{C1C478E3-8E97-479C-B8E2-FAF96E5E474D}" destId="{AA89DBB9-788D-4661-8CD8-E2FF31DE5743}" srcOrd="1" destOrd="0" presId="urn:microsoft.com/office/officeart/2005/8/layout/vList2"/>
    <dgm:cxn modelId="{81211D9C-0E49-461A-8CF0-9B8C61063C5F}" type="presParOf" srcId="{C1C478E3-8E97-479C-B8E2-FAF96E5E474D}" destId="{3481D7EB-3FBD-414C-80A2-FDA96E7527D9}" srcOrd="2" destOrd="0" presId="urn:microsoft.com/office/officeart/2005/8/layout/vList2"/>
    <dgm:cxn modelId="{60DF0C69-68DF-43DE-AAA0-25B0A3C95760}" type="presParOf" srcId="{C1C478E3-8E97-479C-B8E2-FAF96E5E474D}" destId="{1351BA61-4ECF-4914-BDF9-19487E03F1BF}" srcOrd="3" destOrd="0" presId="urn:microsoft.com/office/officeart/2005/8/layout/vList2"/>
    <dgm:cxn modelId="{FAD13514-DDE4-412B-872F-CA7FE48F6959}" type="presParOf" srcId="{C1C478E3-8E97-479C-B8E2-FAF96E5E474D}" destId="{14F6BE23-9409-4A17-9998-29C218F7E98D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E883E1-E927-4275-991F-2A163F96B0EF}">
      <dsp:nvSpPr>
        <dsp:cNvPr id="0" name=""/>
        <dsp:cNvSpPr/>
      </dsp:nvSpPr>
      <dsp:spPr>
        <a:xfrm>
          <a:off x="0" y="1885"/>
          <a:ext cx="8229600" cy="1031705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0" i="0" kern="1200" baseline="0" dirty="0">
              <a:latin typeface="Times New Roman" pitchFamily="18" charset="0"/>
              <a:cs typeface="Times New Roman" pitchFamily="18" charset="0"/>
            </a:rPr>
            <a:t>Некоторые лекарства совершенно безвредны для организма, они не оказывают на организм токсического воздействия.</a:t>
          </a:r>
        </a:p>
      </dsp:txBody>
      <dsp:txXfrm>
        <a:off x="0" y="1885"/>
        <a:ext cx="8229600" cy="1031705"/>
      </dsp:txXfrm>
    </dsp:sp>
    <dsp:sp modelId="{A5480B43-11FD-49E8-8A2E-07E7D92E955E}">
      <dsp:nvSpPr>
        <dsp:cNvPr id="0" name=""/>
        <dsp:cNvSpPr/>
      </dsp:nvSpPr>
      <dsp:spPr>
        <a:xfrm>
          <a:off x="0" y="1048007"/>
          <a:ext cx="8229600" cy="1031705"/>
        </a:xfrm>
        <a:prstGeom prst="roundRect">
          <a:avLst/>
        </a:prstGeom>
        <a:gradFill rotWithShape="0">
          <a:gsLst>
            <a:gs pos="0">
              <a:schemeClr val="accent5">
                <a:hueOff val="-2483469"/>
                <a:satOff val="9953"/>
                <a:lumOff val="2157"/>
                <a:alphaOff val="0"/>
                <a:tint val="50000"/>
                <a:satMod val="300000"/>
              </a:schemeClr>
            </a:gs>
            <a:gs pos="35000">
              <a:schemeClr val="accent5">
                <a:hueOff val="-2483469"/>
                <a:satOff val="9953"/>
                <a:lumOff val="2157"/>
                <a:alphaOff val="0"/>
                <a:tint val="37000"/>
                <a:satMod val="300000"/>
              </a:schemeClr>
            </a:gs>
            <a:gs pos="100000">
              <a:schemeClr val="accent5">
                <a:hueOff val="-2483469"/>
                <a:satOff val="9953"/>
                <a:lumOff val="2157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0" i="0" kern="1200" baseline="0" dirty="0">
              <a:latin typeface="Times New Roman" pitchFamily="18" charset="0"/>
              <a:cs typeface="Times New Roman" pitchFamily="18" charset="0"/>
            </a:rPr>
            <a:t>Витамины лекарствами не являются. Они стимулируют различные обменные процессы в организме. Их избыток столь же вреден, как и недостаток.</a:t>
          </a:r>
        </a:p>
      </dsp:txBody>
      <dsp:txXfrm>
        <a:off x="0" y="1048007"/>
        <a:ext cx="8229600" cy="1031705"/>
      </dsp:txXfrm>
    </dsp:sp>
    <dsp:sp modelId="{58E6F8BE-ACA1-4A11-9FE5-50FFB111AFE8}">
      <dsp:nvSpPr>
        <dsp:cNvPr id="0" name=""/>
        <dsp:cNvSpPr/>
      </dsp:nvSpPr>
      <dsp:spPr>
        <a:xfrm>
          <a:off x="0" y="2093704"/>
          <a:ext cx="8229600" cy="1031705"/>
        </a:xfrm>
        <a:prstGeom prst="roundRect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tint val="50000"/>
                <a:satMod val="300000"/>
              </a:schemeClr>
            </a:gs>
            <a:gs pos="35000">
              <a:schemeClr val="accent5">
                <a:hueOff val="-4966938"/>
                <a:satOff val="19906"/>
                <a:lumOff val="4314"/>
                <a:alphaOff val="0"/>
                <a:tint val="37000"/>
                <a:satMod val="30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0" i="0" kern="1200" baseline="0" dirty="0">
              <a:latin typeface="Times New Roman" pitchFamily="18" charset="0"/>
              <a:cs typeface="Times New Roman" pitchFamily="18" charset="0"/>
            </a:rPr>
            <a:t>Таблетки обязательно нужно разжевывать. Это утверждение справедливо лишь по отношению к обычным таблеткам, но если таблетки покрыты специальными оболочками, разжевывать их нельзя.</a:t>
          </a:r>
        </a:p>
      </dsp:txBody>
      <dsp:txXfrm>
        <a:off x="0" y="2093704"/>
        <a:ext cx="8229600" cy="1031705"/>
      </dsp:txXfrm>
    </dsp:sp>
    <dsp:sp modelId="{F825478A-F14C-46BB-ADC4-13BFBE3B3FD5}">
      <dsp:nvSpPr>
        <dsp:cNvPr id="0" name=""/>
        <dsp:cNvSpPr/>
      </dsp:nvSpPr>
      <dsp:spPr>
        <a:xfrm>
          <a:off x="0" y="3139401"/>
          <a:ext cx="8229600" cy="1031705"/>
        </a:xfrm>
        <a:prstGeom prst="roundRect">
          <a:avLst/>
        </a:prstGeom>
        <a:gradFill rotWithShape="0">
          <a:gsLst>
            <a:gs pos="0">
              <a:schemeClr val="accent5">
                <a:hueOff val="-7450407"/>
                <a:satOff val="29858"/>
                <a:lumOff val="6471"/>
                <a:alphaOff val="0"/>
                <a:tint val="50000"/>
                <a:satMod val="300000"/>
              </a:schemeClr>
            </a:gs>
            <a:gs pos="35000">
              <a:schemeClr val="accent5">
                <a:hueOff val="-7450407"/>
                <a:satOff val="29858"/>
                <a:lumOff val="6471"/>
                <a:alphaOff val="0"/>
                <a:tint val="37000"/>
                <a:satMod val="300000"/>
              </a:schemeClr>
            </a:gs>
            <a:gs pos="100000">
              <a:schemeClr val="accent5">
                <a:hueOff val="-7450407"/>
                <a:satOff val="29858"/>
                <a:lumOff val="6471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0" i="0" kern="1200" baseline="0" dirty="0">
              <a:latin typeface="Times New Roman" pitchFamily="18" charset="0"/>
              <a:cs typeface="Times New Roman" pitchFamily="18" charset="0"/>
            </a:rPr>
            <a:t>Лучше всего запивать лекарство водой.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3139401"/>
        <a:ext cx="8229600" cy="1031705"/>
      </dsp:txXfrm>
    </dsp:sp>
    <dsp:sp modelId="{64890FD8-CADF-4E21-85E7-F3DDDA090FB2}">
      <dsp:nvSpPr>
        <dsp:cNvPr id="0" name=""/>
        <dsp:cNvSpPr/>
      </dsp:nvSpPr>
      <dsp:spPr>
        <a:xfrm>
          <a:off x="0" y="4185099"/>
          <a:ext cx="8229600" cy="1031705"/>
        </a:xfrm>
        <a:prstGeom prst="round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0" i="0" kern="1200" baseline="0" dirty="0">
              <a:latin typeface="Times New Roman" pitchFamily="18" charset="0"/>
              <a:cs typeface="Times New Roman" pitchFamily="18" charset="0"/>
            </a:rPr>
            <a:t>Не во всех случаях действует правило «чем дороже лекарство, тем оно качественнее». Очень часто цена лекарственного препарата зависит от страны-производителя. </a:t>
          </a:r>
        </a:p>
      </dsp:txBody>
      <dsp:txXfrm>
        <a:off x="0" y="4185099"/>
        <a:ext cx="8229600" cy="103170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1B8BE4-3FD7-4180-A5AB-C2F6B0233E03}">
      <dsp:nvSpPr>
        <dsp:cNvPr id="0" name=""/>
        <dsp:cNvSpPr/>
      </dsp:nvSpPr>
      <dsp:spPr>
        <a:xfrm>
          <a:off x="0" y="502215"/>
          <a:ext cx="6182751" cy="50988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9850" tIns="791464" rIns="479850" bIns="156464" numCol="1" spcCol="1270" anchor="t" anchorCtr="0">
          <a:noAutofit/>
        </a:bodyPr>
        <a:lstStyle/>
        <a:p>
          <a:pPr marL="228600" lvl="1" indent="-228600" algn="just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Облепиха (Hippophae) не случайно носит название "царская ягода". Плоды облепихи с давних времен применяются для приготовления целебных настоев, наливок и варенья.</a:t>
          </a:r>
        </a:p>
        <a:p>
          <a:pPr marL="228600" lvl="1" indent="-228600" algn="just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Плоды облепихи чрезвычайно богаты витаминами (C, E, B1, B2, B6, B9, K, PP, каротин), белковыми и дубильными веществами, сахарами, ненасыщенными жирными и органическими кислотами. </a:t>
          </a:r>
        </a:p>
        <a:p>
          <a:pPr marL="228600" lvl="1" indent="-228600" algn="just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Из плодов облепихи получают экстракт, и его используют в косметологии. Вы, наверное, встречали шампуни или зубные пасты с экстрактами облепихи?</a:t>
          </a:r>
        </a:p>
      </dsp:txBody>
      <dsp:txXfrm>
        <a:off x="0" y="502215"/>
        <a:ext cx="6182751" cy="5098891"/>
      </dsp:txXfrm>
    </dsp:sp>
    <dsp:sp modelId="{F1637BA8-0AE6-4333-860B-20D68A246C72}">
      <dsp:nvSpPr>
        <dsp:cNvPr id="0" name=""/>
        <dsp:cNvSpPr/>
      </dsp:nvSpPr>
      <dsp:spPr>
        <a:xfrm>
          <a:off x="179670" y="0"/>
          <a:ext cx="2404422" cy="984787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3585" tIns="0" rIns="163585" bIns="0" numCol="1" spcCol="1270" anchor="ctr" anchorCtr="0">
          <a:noAutofit/>
        </a:bodyPr>
        <a:lstStyle/>
        <a:p>
          <a:pPr marL="0" lvl="0" indent="0" algn="just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Облепиха </a:t>
          </a:r>
          <a:endParaRPr lang="ru-RU" sz="3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79670" y="0"/>
        <a:ext cx="2404422" cy="98478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396A8B-3AE7-4301-A0AB-893B574A1A86}">
      <dsp:nvSpPr>
        <dsp:cNvPr id="0" name=""/>
        <dsp:cNvSpPr/>
      </dsp:nvSpPr>
      <dsp:spPr>
        <a:xfrm>
          <a:off x="0" y="0"/>
          <a:ext cx="8412480" cy="2171348"/>
        </a:xfrm>
        <a:prstGeom prst="round2Diag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3A23139-4F4F-42B0-A33A-6E891638E346}">
      <dsp:nvSpPr>
        <dsp:cNvPr id="0" name=""/>
        <dsp:cNvSpPr/>
      </dsp:nvSpPr>
      <dsp:spPr>
        <a:xfrm>
          <a:off x="689991" y="289513"/>
          <a:ext cx="2976982" cy="1592321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31908BAB-D4DF-4796-9D63-CF5717C6D670}">
      <dsp:nvSpPr>
        <dsp:cNvPr id="0" name=""/>
        <dsp:cNvSpPr/>
      </dsp:nvSpPr>
      <dsp:spPr>
        <a:xfrm rot="10800000">
          <a:off x="254875" y="2171348"/>
          <a:ext cx="3847214" cy="2653869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0688" tIns="170688" rIns="170688" bIns="170688" numCol="1" spcCol="1270" anchor="t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Родина алоэ – Южная Африка, там это растение имеет вид деревца. Однако оно широко распространено (по всему свету и в Казахстане) в комнатной культуре. </a:t>
          </a:r>
        </a:p>
      </dsp:txBody>
      <dsp:txXfrm rot="10800000">
        <a:off x="254875" y="2171348"/>
        <a:ext cx="3847214" cy="2653869"/>
      </dsp:txXfrm>
    </dsp:sp>
    <dsp:sp modelId="{216781AC-EF56-4273-AE35-B1EB9599250F}">
      <dsp:nvSpPr>
        <dsp:cNvPr id="0" name=""/>
        <dsp:cNvSpPr/>
      </dsp:nvSpPr>
      <dsp:spPr>
        <a:xfrm>
          <a:off x="4665409" y="289513"/>
          <a:ext cx="3226573" cy="1592321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89387BC4-0269-4E03-8ACD-90C29D37F7B9}">
      <dsp:nvSpPr>
        <dsp:cNvPr id="0" name=""/>
        <dsp:cNvSpPr/>
      </dsp:nvSpPr>
      <dsp:spPr>
        <a:xfrm rot="10800000">
          <a:off x="4399788" y="2171348"/>
          <a:ext cx="3757815" cy="2653869"/>
        </a:xfrm>
        <a:prstGeom prst="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0688" tIns="170688" rIns="170688" bIns="170688" numCol="1" spcCol="1270" anchor="t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В медицине используют свежие листья, которые собирают по мере отрастания. В соке алоэ много ферментов и витаминов. </a:t>
          </a:r>
        </a:p>
      </dsp:txBody>
      <dsp:txXfrm rot="10800000">
        <a:off x="4399788" y="2171348"/>
        <a:ext cx="3757815" cy="265386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981D2F-D15B-4C38-8FF2-2B3584DB7B4F}">
      <dsp:nvSpPr>
        <dsp:cNvPr id="0" name=""/>
        <dsp:cNvSpPr/>
      </dsp:nvSpPr>
      <dsp:spPr>
        <a:xfrm>
          <a:off x="0" y="3430"/>
          <a:ext cx="6392419" cy="134316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Растет одуванчик на лугах, травянистых склонах, лесных полянах, опушках, около жилья, в садах, по обочинам дорог. Как сорняк встречается на полях и огородах. </a:t>
          </a:r>
        </a:p>
      </dsp:txBody>
      <dsp:txXfrm>
        <a:off x="0" y="3430"/>
        <a:ext cx="6392419" cy="1343160"/>
      </dsp:txXfrm>
    </dsp:sp>
    <dsp:sp modelId="{3481D7EB-3FBD-414C-80A2-FDA96E7527D9}">
      <dsp:nvSpPr>
        <dsp:cNvPr id="0" name=""/>
        <dsp:cNvSpPr/>
      </dsp:nvSpPr>
      <dsp:spPr>
        <a:xfrm>
          <a:off x="0" y="1427230"/>
          <a:ext cx="6392419" cy="1343160"/>
        </a:xfrm>
        <a:prstGeom prst="roundRect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tint val="50000"/>
                <a:satMod val="300000"/>
              </a:schemeClr>
            </a:gs>
            <a:gs pos="35000">
              <a:schemeClr val="accent5">
                <a:hueOff val="-4966938"/>
                <a:satOff val="19906"/>
                <a:lumOff val="4314"/>
                <a:alphaOff val="0"/>
                <a:tint val="37000"/>
                <a:satMod val="30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В медицине используют корни одуванчика. Они содержат стерины, инулин (до 40%), сахар (до 20%), яблочную кислоту, смолы. </a:t>
          </a:r>
        </a:p>
      </dsp:txBody>
      <dsp:txXfrm>
        <a:off x="0" y="1427230"/>
        <a:ext cx="6392419" cy="1343160"/>
      </dsp:txXfrm>
    </dsp:sp>
    <dsp:sp modelId="{14F6BE23-9409-4A17-9998-29C218F7E98D}">
      <dsp:nvSpPr>
        <dsp:cNvPr id="0" name=""/>
        <dsp:cNvSpPr/>
      </dsp:nvSpPr>
      <dsp:spPr>
        <a:xfrm>
          <a:off x="0" y="2851030"/>
          <a:ext cx="6392419" cy="1343160"/>
        </a:xfrm>
        <a:prstGeom prst="round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Настой из корней одуванчика (одна чайная ложка на стакан кипятка) применяют как горечь для возбуждения аппетита, как потогонное и жаропонижающее средство, легкое слабительное и желчегонное.</a:t>
          </a:r>
        </a:p>
      </dsp:txBody>
      <dsp:txXfrm>
        <a:off x="0" y="2851030"/>
        <a:ext cx="6392419" cy="13431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List2#2">
  <dgm:title val=""/>
  <dgm:desc val=""/>
  <dgm:catLst>
    <dgm:cat type="list" pri="1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25BB5-BC35-A54E-81CA-D37D743E1687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BC095-CC5A-C549-B4FD-A6E7EE41257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25BB5-BC35-A54E-81CA-D37D743E1687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BC095-CC5A-C549-B4FD-A6E7EE41257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25BB5-BC35-A54E-81CA-D37D743E1687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BC095-CC5A-C549-B4FD-A6E7EE41257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25BB5-BC35-A54E-81CA-D37D743E1687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BC095-CC5A-C549-B4FD-A6E7EE41257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25BB5-BC35-A54E-81CA-D37D743E1687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BC095-CC5A-C549-B4FD-A6E7EE41257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25BB5-BC35-A54E-81CA-D37D743E1687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BC095-CC5A-C549-B4FD-A6E7EE41257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25BB5-BC35-A54E-81CA-D37D743E1687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BC095-CC5A-C549-B4FD-A6E7EE41257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25BB5-BC35-A54E-81CA-D37D743E1687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BC095-CC5A-C549-B4FD-A6E7EE41257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25BB5-BC35-A54E-81CA-D37D743E1687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BC095-CC5A-C549-B4FD-A6E7EE41257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25BB5-BC35-A54E-81CA-D37D743E1687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BC095-CC5A-C549-B4FD-A6E7EE41257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25BB5-BC35-A54E-81CA-D37D743E1687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BC095-CC5A-C549-B4FD-A6E7EE41257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25BB5-BC35-A54E-81CA-D37D743E1687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6BC095-CC5A-C549-B4FD-A6E7EE41257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8709611" y="4091643"/>
            <a:ext cx="461665" cy="278450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l"/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itchFamily="66" charset="0"/>
              </a:rPr>
              <a:t>by Bodauova A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6.jpeg"/><Relationship Id="rId4" Type="http://schemas.openxmlformats.org/officeDocument/2006/relationships/hyperlink" Target="http://images.google.kz/imgres?imgurl=http://paininfo.ru/off-line/gallery/placebo074_250182.jpg&amp;imgrefurl=http://paininfo.ru/press/2424.html&amp;usg=__uqCizxXs6JtN8u_AFxIJpf8J7T8=&amp;h=182&amp;w=250&amp;sz=66&amp;hl=ru&amp;start=8&amp;um=1&amp;tbnid=pPaGigfMBe8hXM:&amp;tbnh=81&amp;tbnw=111&amp;prev=/images?q=%D0%B4%D0%BE%D1%80%D0%BE%D0%B3%D0%B8%D0%B5+%D0%BB%D0%B5%D0%BA%D0%B0%D1%80%D1%81%D1%82%D0%B2%D0%B0&amp;hl=ru&amp;sa=X&amp;um=1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diagramLayout" Target="../diagrams/layout2.xml"/><Relationship Id="rId7" Type="http://schemas.openxmlformats.org/officeDocument/2006/relationships/image" Target="../media/image7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diagramLayout" Target="../diagrams/layout4.xml"/><Relationship Id="rId7" Type="http://schemas.openxmlformats.org/officeDocument/2006/relationships/image" Target="../media/image11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1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6861" y="1539066"/>
            <a:ext cx="8087539" cy="3246294"/>
          </a:xfrm>
        </p:spPr>
        <p:txBody>
          <a:bodyPr>
            <a:noAutofit/>
          </a:bodyPr>
          <a:lstStyle/>
          <a:p>
            <a: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15. НАШЕ ЗДОРОВЬЕ В НАШИХ РУКАХ </a:t>
            </a:r>
          </a:p>
        </p:txBody>
      </p:sp>
      <p:graphicFrame>
        <p:nvGraphicFramePr>
          <p:cNvPr id="5" name="Object 5"/>
          <p:cNvGraphicFramePr>
            <a:graphicFrameLocks noChangeAspect="1"/>
          </p:cNvGraphicFramePr>
          <p:nvPr/>
        </p:nvGraphicFramePr>
        <p:xfrm>
          <a:off x="179512" y="5805264"/>
          <a:ext cx="762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CorelDRAW" r:id="rId3" imgW="1737899" imgH="2127420" progId="CorelDraw.Graphic.16">
                  <p:embed/>
                </p:oleObj>
              </mc:Choice>
              <mc:Fallback>
                <p:oleObj name="CorelDRAW" r:id="rId3" imgW="1737899" imgH="2127420" progId="CorelDraw.Graphic.16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805264"/>
                        <a:ext cx="7620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763688" y="6021288"/>
            <a:ext cx="7200800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ОФ “Центр “Содействие устойчивому развитию”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ГУ “Управление природных ресурсов и регулирования природопользования акимата Мангистауской области”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949280"/>
            <a:ext cx="576064" cy="73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одзаголовок 2"/>
          <p:cNvSpPr txBox="1">
            <a:spLocks/>
          </p:cNvSpPr>
          <p:nvPr/>
        </p:nvSpPr>
        <p:spPr>
          <a:xfrm>
            <a:off x="179512" y="332656"/>
            <a:ext cx="8640960" cy="8152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kk-K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Демонстрационный материал к учебно-методическому пособию </a:t>
            </a:r>
          </a:p>
          <a:p>
            <a:pPr lvl="0" algn="ctr" defTabSz="914400">
              <a:spcBef>
                <a:spcPct val="20000"/>
              </a:spcBef>
              <a:defRPr/>
            </a:pPr>
            <a: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для средних классов средней школы</a:t>
            </a:r>
            <a:r>
              <a:rPr lang="kk-K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“Экология окружающий среды”</a:t>
            </a:r>
            <a:endParaRPr lang="ru-RU" sz="2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4835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6438"/>
            <a:ext cx="8229600" cy="561972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r>
              <a:rPr lang="ru-RU" sz="2900" b="1" dirty="0">
                <a:latin typeface="Times New Roman" pitchFamily="18" charset="0"/>
                <a:cs typeface="Times New Roman" pitchFamily="18" charset="0"/>
              </a:rPr>
              <a:t>Лекарства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– вещества, </a:t>
            </a:r>
          </a:p>
          <a:p>
            <a:pPr algn="just">
              <a:buNone/>
            </a:pP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применяемые для лечения </a:t>
            </a:r>
          </a:p>
          <a:p>
            <a:pPr algn="just">
              <a:buNone/>
            </a:pP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или предупреждения </a:t>
            </a:r>
          </a:p>
          <a:p>
            <a:pPr algn="just">
              <a:buNone/>
            </a:pP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заболеваний. Каждое лекарство перед </a:t>
            </a:r>
          </a:p>
          <a:p>
            <a:pPr algn="just">
              <a:buNone/>
            </a:pP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внедрением в медицинскую практику </a:t>
            </a:r>
          </a:p>
          <a:p>
            <a:pPr algn="just">
              <a:buNone/>
            </a:pP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подвергается подробному изучению сначала в </a:t>
            </a:r>
          </a:p>
          <a:p>
            <a:pPr algn="just">
              <a:buNone/>
            </a:pP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экспериментах над животными, а затем – в </a:t>
            </a:r>
          </a:p>
          <a:p>
            <a:pPr algn="just">
              <a:buNone/>
            </a:pP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условиях клиники. Современная медицина </a:t>
            </a:r>
          </a:p>
          <a:p>
            <a:pPr algn="just">
              <a:buNone/>
            </a:pP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использует множество лекарственных средств.</a:t>
            </a:r>
          </a:p>
        </p:txBody>
      </p:sp>
      <p:pic>
        <p:nvPicPr>
          <p:cNvPr id="2050" name="Picture 2" descr="http://www.curedose.ru/photos/pics/001.jpg"/>
          <p:cNvPicPr>
            <a:picLocks noChangeArrowheads="1"/>
          </p:cNvPicPr>
          <p:nvPr/>
        </p:nvPicPr>
        <p:blipFill>
          <a:blip r:embed="rId2"/>
          <a:srcRect t="-912" r="-279" b="-1295"/>
          <a:stretch>
            <a:fillRect/>
          </a:stretch>
        </p:blipFill>
        <p:spPr bwMode="auto">
          <a:xfrm>
            <a:off x="5008098" y="506438"/>
            <a:ext cx="3362178" cy="2011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 вы знаете как правильно обращаться с лекарствами, как правильно их принимать?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10154"/>
            <a:ext cx="8229600" cy="4016009"/>
          </a:xfrm>
          <a:prstGeom prst="cloudCallout">
            <a:avLst>
              <a:gd name="adj1" fmla="val 22244"/>
              <a:gd name="adj2" fmla="val -6864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/>
              <a:t>___________________________________________________________________________________________________________________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36710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Несколько советов, как правильно обращаться </a:t>
            </a:r>
            <a:br>
              <a:rPr lang="ru-RU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 лекарственными препаратами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336432"/>
          <a:ext cx="8229600" cy="52191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02456"/>
            <a:ext cx="8229600" cy="640080"/>
          </a:xfrm>
        </p:spPr>
        <p:txBody>
          <a:bodyPr>
            <a:noAutofit/>
          </a:bodyPr>
          <a:lstStyle/>
          <a:p>
            <a:pPr algn="ctr"/>
            <a:r>
              <a:rPr lang="ru-RU" sz="3600" b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Ответьте на пару вопросов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1" y="1153552"/>
            <a:ext cx="8229600" cy="497261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А вы знаете, из чего делаются лекарственные препараты, таблетки?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Какие лекарственные растения вы знаете? Что вы о них знаете?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211" descr="http://www.molomo.ru/img/medicines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" y="2461846"/>
            <a:ext cx="2278966" cy="21242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212" descr="http://www.apteka-ifk.ru/img/page_img/1205313131__1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3365" y="2250832"/>
            <a:ext cx="2504049" cy="23352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213" descr="http://t2.gstatic.com/images?q=tbn:pPaGigfMBe8hXM:http://paininfo.ru/off-line/gallery/placebo074_250182.jpg">
            <a:hlinkClick r:id="rId4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7415" y="2250832"/>
            <a:ext cx="2321170" cy="23352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069403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5349710"/>
              </p:ext>
            </p:extLst>
          </p:nvPr>
        </p:nvGraphicFramePr>
        <p:xfrm>
          <a:off x="457200" y="506437"/>
          <a:ext cx="6182751" cy="60631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Рисунок 215" descr="http://www.radionauka.ru/2006/oct/pics/19.jpg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6899" y="815927"/>
            <a:ext cx="2086384" cy="27713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216" descr="http://www.mezhenskyjv.narod.ru/foto_sortov/zhinka.jpg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6899" y="3587261"/>
            <a:ext cx="2086383" cy="25743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Схема 9"/>
          <p:cNvGraphicFramePr/>
          <p:nvPr/>
        </p:nvGraphicFramePr>
        <p:xfrm>
          <a:off x="379828" y="843279"/>
          <a:ext cx="8412480" cy="48252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3629466" y="196948"/>
            <a:ext cx="19413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Алоэ</a:t>
            </a:r>
            <a:endParaRPr lang="ru-RU" sz="3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62707" y="5668497"/>
            <a:ext cx="80467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 вы когда-нибудь использовали алоэ в лечебных целях?</a:t>
            </a:r>
          </a:p>
        </p:txBody>
      </p:sp>
    </p:spTree>
    <p:extLst>
      <p:ext uri="{BB962C8B-B14F-4D97-AF65-F5344CB8AC3E}">
        <p14:creationId xmlns:p14="http://schemas.microsoft.com/office/powerpoint/2010/main" val="627349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Схема 7"/>
          <p:cNvGraphicFramePr/>
          <p:nvPr/>
        </p:nvGraphicFramePr>
        <p:xfrm>
          <a:off x="562708" y="992493"/>
          <a:ext cx="6392419" cy="41976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Заголовок 1"/>
          <p:cNvSpPr txBox="1">
            <a:spLocks/>
          </p:cNvSpPr>
          <p:nvPr/>
        </p:nvSpPr>
        <p:spPr>
          <a:xfrm>
            <a:off x="1969478" y="309707"/>
            <a:ext cx="5123666" cy="59418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Одуванчик лекарственный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62708" y="5309711"/>
            <a:ext cx="8145194" cy="1302103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Опишите одуванчик (какого он цвета, есть ли листики, цветет ли он и т.д.)?</a:t>
            </a:r>
          </a:p>
        </p:txBody>
      </p:sp>
      <p:pic>
        <p:nvPicPr>
          <p:cNvPr id="10" name="Рисунок 219" descr="http://www.medportal.kz/Flora/Documents/..%5Cimages%5C215-1.jpg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5127" y="903890"/>
            <a:ext cx="1936625" cy="21874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220" descr="одуванчик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5127" y="3091302"/>
            <a:ext cx="1936625" cy="22184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461186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Напишите, какие лекарственные растения растут в вашем регионе?</a:t>
            </a:r>
          </a:p>
        </p:txBody>
      </p:sp>
      <p:sp>
        <p:nvSpPr>
          <p:cNvPr id="23554" name="AutoShape 2"/>
          <p:cNvSpPr>
            <a:spLocks noGrp="1" noChangeArrowheads="1"/>
          </p:cNvSpPr>
          <p:nvPr>
            <p:ph idx="1"/>
          </p:nvPr>
        </p:nvSpPr>
        <p:spPr bwMode="auto">
          <a:prstGeom prst="flowChartMultidocumen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kumimoji="0" lang="ru-RU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6527409" cy="738236"/>
          </a:xfrm>
        </p:spPr>
        <p:txBody>
          <a:bodyPr>
            <a:normAutofit/>
          </a:bodyPr>
          <a:lstStyle/>
          <a:p>
            <a:r>
              <a:rPr lang="kk-K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Домашнее задание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39151" y="1600200"/>
            <a:ext cx="5809957" cy="2957732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Найдите, какие лекарственные растения растут в Мангистауской области и напишите краткое сообщение (можете использовать флору Устюртского заповедника) 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140</TotalTime>
  <Words>515</Words>
  <Application>Microsoft Office PowerPoint</Application>
  <PresentationFormat>Экран (4:3)</PresentationFormat>
  <Paragraphs>46</Paragraphs>
  <Slides>10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Kunstler Script</vt:lpstr>
      <vt:lpstr>Times New Roman</vt:lpstr>
      <vt:lpstr>Тема Office</vt:lpstr>
      <vt:lpstr>CorelDRAW</vt:lpstr>
      <vt:lpstr>15. НАШЕ ЗДОРОВЬЕ В НАШИХ РУКАХ </vt:lpstr>
      <vt:lpstr>Презентация PowerPoint</vt:lpstr>
      <vt:lpstr>А вы знаете как правильно обращаться с лекарствами, как правильно их принимать?</vt:lpstr>
      <vt:lpstr>Несколько советов, как правильно обращаться  с лекарственными препаратами</vt:lpstr>
      <vt:lpstr>Ответьте на пару вопросов</vt:lpstr>
      <vt:lpstr>Презентация PowerPoint</vt:lpstr>
      <vt:lpstr>Презентация PowerPoint</vt:lpstr>
      <vt:lpstr>Презентация PowerPoint</vt:lpstr>
      <vt:lpstr>Напишите, какие лекарственные растения растут в вашем регионе?</vt:lpstr>
      <vt:lpstr>Домашнее задание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Наше здоровье в наших руках</dc:title>
  <dc:creator>Тимур Мустафин</dc:creator>
  <cp:lastModifiedBy>Пользователь</cp:lastModifiedBy>
  <cp:revision>16</cp:revision>
  <dcterms:created xsi:type="dcterms:W3CDTF">2016-04-21T07:41:27Z</dcterms:created>
  <dcterms:modified xsi:type="dcterms:W3CDTF">2020-11-04T05:39:04Z</dcterms:modified>
</cp:coreProperties>
</file>