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9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C53F9F-C15C-4A95-AB4C-62EE1B4C0B9E}" type="doc">
      <dgm:prSet loTypeId="urn:microsoft.com/office/officeart/2005/8/layout/hierarchy4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EFF528A-52DA-4C50-8E0E-1C8226816FAB}">
      <dgm:prSet/>
      <dgm:spPr/>
      <dgm:t>
        <a:bodyPr/>
        <a:lstStyle/>
        <a:p>
          <a:pPr rtl="0"/>
          <a:r>
            <a:rPr lang="ru-RU" b="0" dirty="0">
              <a:latin typeface="Times New Roman" pitchFamily="18" charset="0"/>
              <a:cs typeface="Times New Roman" pitchFamily="18" charset="0"/>
            </a:rPr>
            <a:t>Очень много животных исчезло с лица Земли по вине людей. Люди ведут отстрел животных, развитие промышленности уничтожает места обитания животных. Многие животные погибают при разливах нефти, пожарах, наводнениях.</a:t>
          </a:r>
        </a:p>
      </dgm:t>
    </dgm:pt>
    <dgm:pt modelId="{08C6AEE5-72B0-419F-9E46-07D82D5E92A6}" type="parTrans" cxnId="{D2ACC7B7-E05F-4BB1-A9D7-FDE1D66D01D8}">
      <dgm:prSet/>
      <dgm:spPr/>
      <dgm:t>
        <a:bodyPr/>
        <a:lstStyle/>
        <a:p>
          <a:endParaRPr lang="ru-RU" b="0"/>
        </a:p>
      </dgm:t>
    </dgm:pt>
    <dgm:pt modelId="{326DC6DC-AF4A-4B80-B364-4D03AA967809}" type="sibTrans" cxnId="{D2ACC7B7-E05F-4BB1-A9D7-FDE1D66D01D8}">
      <dgm:prSet/>
      <dgm:spPr/>
      <dgm:t>
        <a:bodyPr/>
        <a:lstStyle/>
        <a:p>
          <a:endParaRPr lang="ru-RU" b="0"/>
        </a:p>
      </dgm:t>
    </dgm:pt>
    <dgm:pt modelId="{CD3DC44D-0AAD-4D1F-AAC1-3F651E80A889}">
      <dgm:prSet/>
      <dgm:spPr/>
      <dgm:t>
        <a:bodyPr/>
        <a:lstStyle/>
        <a:p>
          <a:pPr rtl="0"/>
          <a:r>
            <a:rPr lang="ru-RU" b="0" dirty="0">
              <a:latin typeface="Times New Roman" pitchFamily="18" charset="0"/>
              <a:cs typeface="Times New Roman" pitchFamily="18" charset="0"/>
            </a:rPr>
            <a:t>1. Вспомни, что делает государство для охраны растений и животных?</a:t>
          </a:r>
        </a:p>
      </dgm:t>
    </dgm:pt>
    <dgm:pt modelId="{9B3E6DC2-647F-42F8-BEA2-377D96EF4C85}" type="parTrans" cxnId="{10E9E5F6-E4C8-476A-A8E5-39CEADA097B9}">
      <dgm:prSet/>
      <dgm:spPr/>
      <dgm:t>
        <a:bodyPr/>
        <a:lstStyle/>
        <a:p>
          <a:endParaRPr lang="ru-RU" b="0"/>
        </a:p>
      </dgm:t>
    </dgm:pt>
    <dgm:pt modelId="{D17D004A-D889-4307-AE57-8CAFAE007BE2}" type="sibTrans" cxnId="{10E9E5F6-E4C8-476A-A8E5-39CEADA097B9}">
      <dgm:prSet/>
      <dgm:spPr/>
      <dgm:t>
        <a:bodyPr/>
        <a:lstStyle/>
        <a:p>
          <a:endParaRPr lang="ru-RU" b="0"/>
        </a:p>
      </dgm:t>
    </dgm:pt>
    <dgm:pt modelId="{93BF628F-3F7F-462C-99B2-87BCBD414FC4}">
      <dgm:prSet/>
      <dgm:spPr/>
      <dgm:t>
        <a:bodyPr/>
        <a:lstStyle/>
        <a:p>
          <a:pPr rtl="0"/>
          <a:r>
            <a:rPr lang="ru-RU" b="0" dirty="0">
              <a:latin typeface="Times New Roman" pitchFamily="18" charset="0"/>
              <a:cs typeface="Times New Roman" pitchFamily="18" charset="0"/>
            </a:rPr>
            <a:t>2. Напиши, как ты понимаешь, что такое</a:t>
          </a:r>
        </a:p>
      </dgm:t>
    </dgm:pt>
    <dgm:pt modelId="{8CE8D86F-6EF0-4665-BBBE-DA074E252694}" type="parTrans" cxnId="{CECD9176-C90D-46CF-861F-66F1718F030F}">
      <dgm:prSet/>
      <dgm:spPr/>
      <dgm:t>
        <a:bodyPr/>
        <a:lstStyle/>
        <a:p>
          <a:endParaRPr lang="ru-RU" b="0"/>
        </a:p>
      </dgm:t>
    </dgm:pt>
    <dgm:pt modelId="{C9DC5AF9-EA4B-4129-B59E-34EEC4F8D997}" type="sibTrans" cxnId="{CECD9176-C90D-46CF-861F-66F1718F030F}">
      <dgm:prSet/>
      <dgm:spPr/>
      <dgm:t>
        <a:bodyPr/>
        <a:lstStyle/>
        <a:p>
          <a:endParaRPr lang="ru-RU" b="0"/>
        </a:p>
      </dgm:t>
    </dgm:pt>
    <dgm:pt modelId="{832B9A46-88C0-4915-861D-71AA8304AA3E}">
      <dgm:prSet/>
      <dgm:spPr/>
      <dgm:t>
        <a:bodyPr/>
        <a:lstStyle/>
        <a:p>
          <a:r>
            <a:rPr lang="ru-RU" b="0" dirty="0">
              <a:latin typeface="Times New Roman" pitchFamily="18" charset="0"/>
              <a:cs typeface="Times New Roman" pitchFamily="18" charset="0"/>
            </a:rPr>
            <a:t>Заповедник - ________________</a:t>
          </a:r>
        </a:p>
        <a:p>
          <a:r>
            <a:rPr lang="ru-RU" b="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r>
            <a:rPr lang="ru-RU" b="0" dirty="0">
              <a:latin typeface="Times New Roman" pitchFamily="18" charset="0"/>
              <a:cs typeface="Times New Roman" pitchFamily="18" charset="0"/>
            </a:rPr>
            <a:t>________________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A3921E-B1F0-4BE1-BBF4-A1E4561F9BD8}" type="parTrans" cxnId="{F8EDA015-C3DA-404C-BCCC-A93F81F2A117}">
      <dgm:prSet/>
      <dgm:spPr/>
      <dgm:t>
        <a:bodyPr/>
        <a:lstStyle/>
        <a:p>
          <a:endParaRPr lang="ru-RU"/>
        </a:p>
      </dgm:t>
    </dgm:pt>
    <dgm:pt modelId="{8A178931-4A6B-4BAD-95F4-CD519C876A1F}" type="sibTrans" cxnId="{F8EDA015-C3DA-404C-BCCC-A93F81F2A117}">
      <dgm:prSet/>
      <dgm:spPr/>
      <dgm:t>
        <a:bodyPr/>
        <a:lstStyle/>
        <a:p>
          <a:endParaRPr lang="ru-RU"/>
        </a:p>
      </dgm:t>
    </dgm:pt>
    <dgm:pt modelId="{35B0C44D-0929-4538-8601-32DF09AE4DEF}">
      <dgm:prSet/>
      <dgm:spPr/>
      <dgm:t>
        <a:bodyPr/>
        <a:lstStyle/>
        <a:p>
          <a:r>
            <a:rPr lang="ru-RU" b="0" dirty="0">
              <a:latin typeface="Times New Roman" pitchFamily="18" charset="0"/>
              <a:cs typeface="Times New Roman" pitchFamily="18" charset="0"/>
            </a:rPr>
            <a:t>Заказник – </a:t>
          </a:r>
        </a:p>
        <a:p>
          <a:r>
            <a:rPr lang="ru-RU" b="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r>
            <a:rPr lang="ru-RU" b="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r>
            <a:rPr lang="ru-RU" b="0" dirty="0">
              <a:latin typeface="Times New Roman" pitchFamily="18" charset="0"/>
              <a:cs typeface="Times New Roman" pitchFamily="18" charset="0"/>
            </a:rPr>
            <a:t>________________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9FE8B9D-760F-4BCE-BB66-CB2D928702CA}" type="parTrans" cxnId="{DE57A271-CB85-4466-91C5-15858CB97299}">
      <dgm:prSet/>
      <dgm:spPr/>
      <dgm:t>
        <a:bodyPr/>
        <a:lstStyle/>
        <a:p>
          <a:endParaRPr lang="ru-RU"/>
        </a:p>
      </dgm:t>
    </dgm:pt>
    <dgm:pt modelId="{49CECE2F-B3CF-4E71-BAF3-7988ED6DC07F}" type="sibTrans" cxnId="{DE57A271-CB85-4466-91C5-15858CB97299}">
      <dgm:prSet/>
      <dgm:spPr/>
      <dgm:t>
        <a:bodyPr/>
        <a:lstStyle/>
        <a:p>
          <a:endParaRPr lang="ru-RU"/>
        </a:p>
      </dgm:t>
    </dgm:pt>
    <dgm:pt modelId="{792E450C-B12B-4392-94E9-603A4B09ABAC}" type="pres">
      <dgm:prSet presAssocID="{BFC53F9F-C15C-4A95-AB4C-62EE1B4C0B9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174ECC1-1F52-41DA-BC6B-ADEE8D8D9FED}" type="pres">
      <dgm:prSet presAssocID="{9EFF528A-52DA-4C50-8E0E-1C8226816FAB}" presName="vertOne" presStyleCnt="0"/>
      <dgm:spPr/>
    </dgm:pt>
    <dgm:pt modelId="{DF0560E1-0C53-4E17-B223-2FD3D34AE1AB}" type="pres">
      <dgm:prSet presAssocID="{9EFF528A-52DA-4C50-8E0E-1C8226816FAB}" presName="txOne" presStyleLbl="node0" presStyleIdx="0" presStyleCnt="1">
        <dgm:presLayoutVars>
          <dgm:chPref val="3"/>
        </dgm:presLayoutVars>
      </dgm:prSet>
      <dgm:spPr/>
    </dgm:pt>
    <dgm:pt modelId="{85BCA511-D5E9-45DC-8BFF-11F49CB2AF27}" type="pres">
      <dgm:prSet presAssocID="{9EFF528A-52DA-4C50-8E0E-1C8226816FAB}" presName="parTransOne" presStyleCnt="0"/>
      <dgm:spPr/>
    </dgm:pt>
    <dgm:pt modelId="{9DD4B722-2C82-4473-9E3A-5173ADD48F72}" type="pres">
      <dgm:prSet presAssocID="{9EFF528A-52DA-4C50-8E0E-1C8226816FAB}" presName="horzOne" presStyleCnt="0"/>
      <dgm:spPr/>
    </dgm:pt>
    <dgm:pt modelId="{063CA7B3-BAA2-4773-BD86-A659F86DCCE1}" type="pres">
      <dgm:prSet presAssocID="{CD3DC44D-0AAD-4D1F-AAC1-3F651E80A889}" presName="vertTwo" presStyleCnt="0"/>
      <dgm:spPr/>
    </dgm:pt>
    <dgm:pt modelId="{0D656389-FD69-4639-830D-519FD74A09E5}" type="pres">
      <dgm:prSet presAssocID="{CD3DC44D-0AAD-4D1F-AAC1-3F651E80A889}" presName="txTwo" presStyleLbl="node2" presStyleIdx="0" presStyleCnt="2" custScaleY="213461">
        <dgm:presLayoutVars>
          <dgm:chPref val="3"/>
        </dgm:presLayoutVars>
      </dgm:prSet>
      <dgm:spPr/>
    </dgm:pt>
    <dgm:pt modelId="{B0F16582-2517-451A-8E90-A4426A91CD7A}" type="pres">
      <dgm:prSet presAssocID="{CD3DC44D-0AAD-4D1F-AAC1-3F651E80A889}" presName="horzTwo" presStyleCnt="0"/>
      <dgm:spPr/>
    </dgm:pt>
    <dgm:pt modelId="{5D59D70E-D72E-42AF-831A-F54677D095ED}" type="pres">
      <dgm:prSet presAssocID="{D17D004A-D889-4307-AE57-8CAFAE007BE2}" presName="sibSpaceTwo" presStyleCnt="0"/>
      <dgm:spPr/>
    </dgm:pt>
    <dgm:pt modelId="{0F75336F-9885-49F2-97F5-5DFFD981BD42}" type="pres">
      <dgm:prSet presAssocID="{93BF628F-3F7F-462C-99B2-87BCBD414FC4}" presName="vertTwo" presStyleCnt="0"/>
      <dgm:spPr/>
    </dgm:pt>
    <dgm:pt modelId="{8423D015-0468-49DA-BDB4-26304A923524}" type="pres">
      <dgm:prSet presAssocID="{93BF628F-3F7F-462C-99B2-87BCBD414FC4}" presName="txTwo" presStyleLbl="node2" presStyleIdx="1" presStyleCnt="2" custScaleY="63875">
        <dgm:presLayoutVars>
          <dgm:chPref val="3"/>
        </dgm:presLayoutVars>
      </dgm:prSet>
      <dgm:spPr/>
    </dgm:pt>
    <dgm:pt modelId="{1D8E25D8-E8A0-4040-81AD-3A68353A9F3E}" type="pres">
      <dgm:prSet presAssocID="{93BF628F-3F7F-462C-99B2-87BCBD414FC4}" presName="parTransTwo" presStyleCnt="0"/>
      <dgm:spPr/>
    </dgm:pt>
    <dgm:pt modelId="{8245983C-B376-4809-B2FC-7F8BFE50735E}" type="pres">
      <dgm:prSet presAssocID="{93BF628F-3F7F-462C-99B2-87BCBD414FC4}" presName="horzTwo" presStyleCnt="0"/>
      <dgm:spPr/>
    </dgm:pt>
    <dgm:pt modelId="{83612975-A2A5-4EC4-86E0-F9B12242A44D}" type="pres">
      <dgm:prSet presAssocID="{832B9A46-88C0-4915-861D-71AA8304AA3E}" presName="vertThree" presStyleCnt="0"/>
      <dgm:spPr/>
    </dgm:pt>
    <dgm:pt modelId="{2CD9B2F4-95E7-4EF9-89B7-F3646EF69090}" type="pres">
      <dgm:prSet presAssocID="{832B9A46-88C0-4915-861D-71AA8304AA3E}" presName="txThree" presStyleLbl="node3" presStyleIdx="0" presStyleCnt="2" custScaleY="128899">
        <dgm:presLayoutVars>
          <dgm:chPref val="3"/>
        </dgm:presLayoutVars>
      </dgm:prSet>
      <dgm:spPr/>
    </dgm:pt>
    <dgm:pt modelId="{E9600ACD-F91F-4637-A123-4DF8C957FC88}" type="pres">
      <dgm:prSet presAssocID="{832B9A46-88C0-4915-861D-71AA8304AA3E}" presName="horzThree" presStyleCnt="0"/>
      <dgm:spPr/>
    </dgm:pt>
    <dgm:pt modelId="{23FB5E4F-43CC-4332-A712-B54696C16492}" type="pres">
      <dgm:prSet presAssocID="{8A178931-4A6B-4BAD-95F4-CD519C876A1F}" presName="sibSpaceThree" presStyleCnt="0"/>
      <dgm:spPr/>
    </dgm:pt>
    <dgm:pt modelId="{B002BE36-E069-4F72-832F-8AD46E420097}" type="pres">
      <dgm:prSet presAssocID="{35B0C44D-0929-4538-8601-32DF09AE4DEF}" presName="vertThree" presStyleCnt="0"/>
      <dgm:spPr/>
    </dgm:pt>
    <dgm:pt modelId="{17DB14FD-E519-4592-BD53-D9597942C90B}" type="pres">
      <dgm:prSet presAssocID="{35B0C44D-0929-4538-8601-32DF09AE4DEF}" presName="txThree" presStyleLbl="node3" presStyleIdx="1" presStyleCnt="2" custScaleY="128899">
        <dgm:presLayoutVars>
          <dgm:chPref val="3"/>
        </dgm:presLayoutVars>
      </dgm:prSet>
      <dgm:spPr/>
    </dgm:pt>
    <dgm:pt modelId="{CF704180-F809-48BA-828A-CDA86BC73584}" type="pres">
      <dgm:prSet presAssocID="{35B0C44D-0929-4538-8601-32DF09AE4DEF}" presName="horzThree" presStyleCnt="0"/>
      <dgm:spPr/>
    </dgm:pt>
  </dgm:ptLst>
  <dgm:cxnLst>
    <dgm:cxn modelId="{F8EDA015-C3DA-404C-BCCC-A93F81F2A117}" srcId="{93BF628F-3F7F-462C-99B2-87BCBD414FC4}" destId="{832B9A46-88C0-4915-861D-71AA8304AA3E}" srcOrd="0" destOrd="0" parTransId="{E5A3921E-B1F0-4BE1-BBF4-A1E4561F9BD8}" sibTransId="{8A178931-4A6B-4BAD-95F4-CD519C876A1F}"/>
    <dgm:cxn modelId="{1C386237-FB1C-4DDB-AFB2-30893B50D869}" type="presOf" srcId="{93BF628F-3F7F-462C-99B2-87BCBD414FC4}" destId="{8423D015-0468-49DA-BDB4-26304A923524}" srcOrd="0" destOrd="0" presId="urn:microsoft.com/office/officeart/2005/8/layout/hierarchy4"/>
    <dgm:cxn modelId="{B7754537-1B4B-4504-95D7-B25CFC7E8B81}" type="presOf" srcId="{832B9A46-88C0-4915-861D-71AA8304AA3E}" destId="{2CD9B2F4-95E7-4EF9-89B7-F3646EF69090}" srcOrd="0" destOrd="0" presId="urn:microsoft.com/office/officeart/2005/8/layout/hierarchy4"/>
    <dgm:cxn modelId="{C509BE5B-3490-4D81-984B-0ED26AE5B444}" type="presOf" srcId="{35B0C44D-0929-4538-8601-32DF09AE4DEF}" destId="{17DB14FD-E519-4592-BD53-D9597942C90B}" srcOrd="0" destOrd="0" presId="urn:microsoft.com/office/officeart/2005/8/layout/hierarchy4"/>
    <dgm:cxn modelId="{DE57A271-CB85-4466-91C5-15858CB97299}" srcId="{93BF628F-3F7F-462C-99B2-87BCBD414FC4}" destId="{35B0C44D-0929-4538-8601-32DF09AE4DEF}" srcOrd="1" destOrd="0" parTransId="{39FE8B9D-760F-4BCE-BB66-CB2D928702CA}" sibTransId="{49CECE2F-B3CF-4E71-BAF3-7988ED6DC07F}"/>
    <dgm:cxn modelId="{CECD9176-C90D-46CF-861F-66F1718F030F}" srcId="{9EFF528A-52DA-4C50-8E0E-1C8226816FAB}" destId="{93BF628F-3F7F-462C-99B2-87BCBD414FC4}" srcOrd="1" destOrd="0" parTransId="{8CE8D86F-6EF0-4665-BBBE-DA074E252694}" sibTransId="{C9DC5AF9-EA4B-4129-B59E-34EEC4F8D997}"/>
    <dgm:cxn modelId="{D2ACC7B7-E05F-4BB1-A9D7-FDE1D66D01D8}" srcId="{BFC53F9F-C15C-4A95-AB4C-62EE1B4C0B9E}" destId="{9EFF528A-52DA-4C50-8E0E-1C8226816FAB}" srcOrd="0" destOrd="0" parTransId="{08C6AEE5-72B0-419F-9E46-07D82D5E92A6}" sibTransId="{326DC6DC-AF4A-4B80-B364-4D03AA967809}"/>
    <dgm:cxn modelId="{3262FCB9-6C29-492A-BEC2-1A9E9458EA8B}" type="presOf" srcId="{9EFF528A-52DA-4C50-8E0E-1C8226816FAB}" destId="{DF0560E1-0C53-4E17-B223-2FD3D34AE1AB}" srcOrd="0" destOrd="0" presId="urn:microsoft.com/office/officeart/2005/8/layout/hierarchy4"/>
    <dgm:cxn modelId="{3FBBA6C1-5266-495C-8AB5-10A24F7C1057}" type="presOf" srcId="{BFC53F9F-C15C-4A95-AB4C-62EE1B4C0B9E}" destId="{792E450C-B12B-4392-94E9-603A4B09ABAC}" srcOrd="0" destOrd="0" presId="urn:microsoft.com/office/officeart/2005/8/layout/hierarchy4"/>
    <dgm:cxn modelId="{54CAD9D9-5CFC-45E6-9521-5E2BD9C43542}" type="presOf" srcId="{CD3DC44D-0AAD-4D1F-AAC1-3F651E80A889}" destId="{0D656389-FD69-4639-830D-519FD74A09E5}" srcOrd="0" destOrd="0" presId="urn:microsoft.com/office/officeart/2005/8/layout/hierarchy4"/>
    <dgm:cxn modelId="{10E9E5F6-E4C8-476A-A8E5-39CEADA097B9}" srcId="{9EFF528A-52DA-4C50-8E0E-1C8226816FAB}" destId="{CD3DC44D-0AAD-4D1F-AAC1-3F651E80A889}" srcOrd="0" destOrd="0" parTransId="{9B3E6DC2-647F-42F8-BEA2-377D96EF4C85}" sibTransId="{D17D004A-D889-4307-AE57-8CAFAE007BE2}"/>
    <dgm:cxn modelId="{0EC1BB43-CB9B-4270-9381-7BBC75AD14D4}" type="presParOf" srcId="{792E450C-B12B-4392-94E9-603A4B09ABAC}" destId="{3174ECC1-1F52-41DA-BC6B-ADEE8D8D9FED}" srcOrd="0" destOrd="0" presId="urn:microsoft.com/office/officeart/2005/8/layout/hierarchy4"/>
    <dgm:cxn modelId="{202A395C-FB42-4F44-9D40-15F5BAE69990}" type="presParOf" srcId="{3174ECC1-1F52-41DA-BC6B-ADEE8D8D9FED}" destId="{DF0560E1-0C53-4E17-B223-2FD3D34AE1AB}" srcOrd="0" destOrd="0" presId="urn:microsoft.com/office/officeart/2005/8/layout/hierarchy4"/>
    <dgm:cxn modelId="{9439B16A-552F-4DC9-A7BD-52FCAB87BB01}" type="presParOf" srcId="{3174ECC1-1F52-41DA-BC6B-ADEE8D8D9FED}" destId="{85BCA511-D5E9-45DC-8BFF-11F49CB2AF27}" srcOrd="1" destOrd="0" presId="urn:microsoft.com/office/officeart/2005/8/layout/hierarchy4"/>
    <dgm:cxn modelId="{33CE681F-9DD6-41CD-981A-3D68D27B4B70}" type="presParOf" srcId="{3174ECC1-1F52-41DA-BC6B-ADEE8D8D9FED}" destId="{9DD4B722-2C82-4473-9E3A-5173ADD48F72}" srcOrd="2" destOrd="0" presId="urn:microsoft.com/office/officeart/2005/8/layout/hierarchy4"/>
    <dgm:cxn modelId="{61726901-F9EA-430F-B71B-FC8FBACC8FB4}" type="presParOf" srcId="{9DD4B722-2C82-4473-9E3A-5173ADD48F72}" destId="{063CA7B3-BAA2-4773-BD86-A659F86DCCE1}" srcOrd="0" destOrd="0" presId="urn:microsoft.com/office/officeart/2005/8/layout/hierarchy4"/>
    <dgm:cxn modelId="{E447DC6A-8A63-42D8-87C9-EA63673A0359}" type="presParOf" srcId="{063CA7B3-BAA2-4773-BD86-A659F86DCCE1}" destId="{0D656389-FD69-4639-830D-519FD74A09E5}" srcOrd="0" destOrd="0" presId="urn:microsoft.com/office/officeart/2005/8/layout/hierarchy4"/>
    <dgm:cxn modelId="{F44C9450-FED7-4BF7-9787-C43727A7FDDD}" type="presParOf" srcId="{063CA7B3-BAA2-4773-BD86-A659F86DCCE1}" destId="{B0F16582-2517-451A-8E90-A4426A91CD7A}" srcOrd="1" destOrd="0" presId="urn:microsoft.com/office/officeart/2005/8/layout/hierarchy4"/>
    <dgm:cxn modelId="{D6DC7682-9FF4-48EE-B603-D3CA9C4D53FE}" type="presParOf" srcId="{9DD4B722-2C82-4473-9E3A-5173ADD48F72}" destId="{5D59D70E-D72E-42AF-831A-F54677D095ED}" srcOrd="1" destOrd="0" presId="urn:microsoft.com/office/officeart/2005/8/layout/hierarchy4"/>
    <dgm:cxn modelId="{0C6F6FED-75CC-4471-9FB9-A9E6BAB82BC0}" type="presParOf" srcId="{9DD4B722-2C82-4473-9E3A-5173ADD48F72}" destId="{0F75336F-9885-49F2-97F5-5DFFD981BD42}" srcOrd="2" destOrd="0" presId="urn:microsoft.com/office/officeart/2005/8/layout/hierarchy4"/>
    <dgm:cxn modelId="{35FFF0AF-5B44-402A-B353-C8ED8D196D15}" type="presParOf" srcId="{0F75336F-9885-49F2-97F5-5DFFD981BD42}" destId="{8423D015-0468-49DA-BDB4-26304A923524}" srcOrd="0" destOrd="0" presId="urn:microsoft.com/office/officeart/2005/8/layout/hierarchy4"/>
    <dgm:cxn modelId="{BD6B050A-ACE7-44DB-8AEF-0B851EF66C13}" type="presParOf" srcId="{0F75336F-9885-49F2-97F5-5DFFD981BD42}" destId="{1D8E25D8-E8A0-4040-81AD-3A68353A9F3E}" srcOrd="1" destOrd="0" presId="urn:microsoft.com/office/officeart/2005/8/layout/hierarchy4"/>
    <dgm:cxn modelId="{5C741C40-48DB-4A57-9CB5-735D47A553BD}" type="presParOf" srcId="{0F75336F-9885-49F2-97F5-5DFFD981BD42}" destId="{8245983C-B376-4809-B2FC-7F8BFE50735E}" srcOrd="2" destOrd="0" presId="urn:microsoft.com/office/officeart/2005/8/layout/hierarchy4"/>
    <dgm:cxn modelId="{8FDCE2DA-57E7-43EB-9DBB-F41101879C82}" type="presParOf" srcId="{8245983C-B376-4809-B2FC-7F8BFE50735E}" destId="{83612975-A2A5-4EC4-86E0-F9B12242A44D}" srcOrd="0" destOrd="0" presId="urn:microsoft.com/office/officeart/2005/8/layout/hierarchy4"/>
    <dgm:cxn modelId="{C57613CD-9BF3-4B7B-92BA-91782A97D020}" type="presParOf" srcId="{83612975-A2A5-4EC4-86E0-F9B12242A44D}" destId="{2CD9B2F4-95E7-4EF9-89B7-F3646EF69090}" srcOrd="0" destOrd="0" presId="urn:microsoft.com/office/officeart/2005/8/layout/hierarchy4"/>
    <dgm:cxn modelId="{D1A3E0C7-251A-4459-93D7-24BDB63B7641}" type="presParOf" srcId="{83612975-A2A5-4EC4-86E0-F9B12242A44D}" destId="{E9600ACD-F91F-4637-A123-4DF8C957FC88}" srcOrd="1" destOrd="0" presId="urn:microsoft.com/office/officeart/2005/8/layout/hierarchy4"/>
    <dgm:cxn modelId="{A7271191-AEE5-4AB8-BD8A-8F3C1F79B3CB}" type="presParOf" srcId="{8245983C-B376-4809-B2FC-7F8BFE50735E}" destId="{23FB5E4F-43CC-4332-A712-B54696C16492}" srcOrd="1" destOrd="0" presId="urn:microsoft.com/office/officeart/2005/8/layout/hierarchy4"/>
    <dgm:cxn modelId="{1C1988E8-84AB-46A3-8ED9-DCF8CB27BBE9}" type="presParOf" srcId="{8245983C-B376-4809-B2FC-7F8BFE50735E}" destId="{B002BE36-E069-4F72-832F-8AD46E420097}" srcOrd="2" destOrd="0" presId="urn:microsoft.com/office/officeart/2005/8/layout/hierarchy4"/>
    <dgm:cxn modelId="{C4342DDC-7DFF-47C3-94FF-B427AB268E07}" type="presParOf" srcId="{B002BE36-E069-4F72-832F-8AD46E420097}" destId="{17DB14FD-E519-4592-BD53-D9597942C90B}" srcOrd="0" destOrd="0" presId="urn:microsoft.com/office/officeart/2005/8/layout/hierarchy4"/>
    <dgm:cxn modelId="{71D73F71-AD92-439C-8548-B21FB56C1DF1}" type="presParOf" srcId="{B002BE36-E069-4F72-832F-8AD46E420097}" destId="{CF704180-F809-48BA-828A-CDA86BC7358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560E1-0C53-4E17-B223-2FD3D34AE1AB}">
      <dsp:nvSpPr>
        <dsp:cNvPr id="0" name=""/>
        <dsp:cNvSpPr/>
      </dsp:nvSpPr>
      <dsp:spPr>
        <a:xfrm>
          <a:off x="1114" y="4311"/>
          <a:ext cx="8710739" cy="19933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0" kern="1200" dirty="0">
              <a:latin typeface="Times New Roman" pitchFamily="18" charset="0"/>
              <a:cs typeface="Times New Roman" pitchFamily="18" charset="0"/>
            </a:rPr>
            <a:t>Очень много животных исчезло с лица Земли по вине людей. Люди ведут отстрел животных, развитие промышленности уничтожает места обитания животных. Многие животные погибают при разливах нефти, пожарах, наводнениях.</a:t>
          </a:r>
        </a:p>
      </dsp:txBody>
      <dsp:txXfrm>
        <a:off x="1114" y="4311"/>
        <a:ext cx="8710739" cy="1993334"/>
      </dsp:txXfrm>
    </dsp:sp>
    <dsp:sp modelId="{0D656389-FD69-4639-830D-519FD74A09E5}">
      <dsp:nvSpPr>
        <dsp:cNvPr id="0" name=""/>
        <dsp:cNvSpPr/>
      </dsp:nvSpPr>
      <dsp:spPr>
        <a:xfrm>
          <a:off x="9616" y="2149408"/>
          <a:ext cx="2781178" cy="42549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0" kern="1200" dirty="0">
              <a:latin typeface="Times New Roman" pitchFamily="18" charset="0"/>
              <a:cs typeface="Times New Roman" pitchFamily="18" charset="0"/>
            </a:rPr>
            <a:t>1. Вспомни, что делает государство для охраны растений и животных?</a:t>
          </a:r>
        </a:p>
      </dsp:txBody>
      <dsp:txXfrm>
        <a:off x="9616" y="2149408"/>
        <a:ext cx="2781178" cy="4254992"/>
      </dsp:txXfrm>
    </dsp:sp>
    <dsp:sp modelId="{8423D015-0468-49DA-BDB4-26304A923524}">
      <dsp:nvSpPr>
        <dsp:cNvPr id="0" name=""/>
        <dsp:cNvSpPr/>
      </dsp:nvSpPr>
      <dsp:spPr>
        <a:xfrm>
          <a:off x="3024185" y="2149408"/>
          <a:ext cx="5679165" cy="1273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0" kern="1200" dirty="0">
              <a:latin typeface="Times New Roman" pitchFamily="18" charset="0"/>
              <a:cs typeface="Times New Roman" pitchFamily="18" charset="0"/>
            </a:rPr>
            <a:t>2. Напиши, как ты понимаешь, что такое</a:t>
          </a:r>
        </a:p>
      </dsp:txBody>
      <dsp:txXfrm>
        <a:off x="3024185" y="2149408"/>
        <a:ext cx="5679165" cy="1273242"/>
      </dsp:txXfrm>
    </dsp:sp>
    <dsp:sp modelId="{2CD9B2F4-95E7-4EF9-89B7-F3646EF69090}">
      <dsp:nvSpPr>
        <dsp:cNvPr id="0" name=""/>
        <dsp:cNvSpPr/>
      </dsp:nvSpPr>
      <dsp:spPr>
        <a:xfrm>
          <a:off x="3035261" y="3574413"/>
          <a:ext cx="2770330" cy="25693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Заповедник - ________________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________________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35261" y="3574413"/>
        <a:ext cx="2770330" cy="2569388"/>
      </dsp:txXfrm>
    </dsp:sp>
    <dsp:sp modelId="{17DB14FD-E519-4592-BD53-D9597942C90B}">
      <dsp:nvSpPr>
        <dsp:cNvPr id="0" name=""/>
        <dsp:cNvSpPr/>
      </dsp:nvSpPr>
      <dsp:spPr>
        <a:xfrm>
          <a:off x="5921945" y="3574413"/>
          <a:ext cx="2770330" cy="25693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Заказник – 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________________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0" kern="1200" dirty="0">
              <a:latin typeface="Times New Roman" pitchFamily="18" charset="0"/>
              <a:cs typeface="Times New Roman" pitchFamily="18" charset="0"/>
            </a:rPr>
            <a:t>________________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21945" y="3574413"/>
        <a:ext cx="2770330" cy="25693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41DED-18A5-48B9-9EEF-E782256D1D9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207A3-D336-45E7-A0FB-9E2008CF6C6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bd1NWTWfEs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60;&#1080;&#1079;&#1082;&#1091;&#1083;&#1100;&#1090;&#1084;&#1080;&#1085;&#1091;&#1090;&#1082;&#1072;%20(&#1088;&#1077;&#1082;&#1086;&#1084;&#1077;&#1085;&#1076;&#1086;&#1074;&#1072;&#1085;&#1086;%20&#1091;&#1095;&#1080;&#1090;&#1077;&#1083;&#1103;&#1084;).mp4" TargetMode="Externa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3096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19.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КРАСНАЯ КНИГА ЖИВОТНЫХ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88640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 rot="21421646">
            <a:off x="914018" y="959292"/>
            <a:ext cx="3740224" cy="5256584"/>
          </a:xfrm>
        </p:spPr>
        <p:txBody>
          <a:bodyPr>
            <a:normAutofit fontScale="77500" lnSpcReduction="20000"/>
          </a:bodyPr>
          <a:lstStyle/>
          <a:p>
            <a:pPr marL="0" indent="3429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 территории Мангистауской области в 1985 году были созданы Устюртский заповедник, Актау-Бузачинский и Карагие-Каракольский заказники. Их главные задачи – сохранение уникальных участков природы, растительности и защита своеобразного животного мира этого региона. 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 rot="168043">
            <a:off x="4648200" y="692696"/>
            <a:ext cx="3524200" cy="5256584"/>
          </a:xfrm>
        </p:spPr>
        <p:txBody>
          <a:bodyPr>
            <a:normAutofit fontScale="77500" lnSpcReduction="20000"/>
          </a:bodyPr>
          <a:lstStyle/>
          <a:p>
            <a:pPr marL="0" indent="3429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Устюртский заповедник расположен на юге Мангистауской области в Ералиевском районе. Посетить это уникальное место можно, получив специальное разрешение в управлении заповедником, находящемся в г. Жана-Узень. Цель создания заповедника – охрана и сбережение 12 видов зверей и птиц пустынной зоны, занесенных в Красную книгу Казахстана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5724128" y="1916832"/>
            <a:ext cx="3312368" cy="4823956"/>
            <a:chOff x="5652120" y="1340768"/>
            <a:chExt cx="3312368" cy="4823956"/>
          </a:xfrm>
        </p:grpSpPr>
        <p:pic>
          <p:nvPicPr>
            <p:cNvPr id="7" name="Picture 2" descr="Дизайн сайта Красной книги Казахстана"/>
            <p:cNvPicPr>
              <a:picLocks noChangeAspect="1" noChangeArrowheads="1"/>
            </p:cNvPicPr>
            <p:nvPr/>
          </p:nvPicPr>
          <p:blipFill>
            <a:blip r:embed="rId2" cstate="print"/>
            <a:srcRect l="27405" t="10030" r="29126" b="7225"/>
            <a:stretch>
              <a:fillRect/>
            </a:stretch>
          </p:blipFill>
          <p:spPr bwMode="auto">
            <a:xfrm>
              <a:off x="5652120" y="1340768"/>
              <a:ext cx="3312368" cy="475252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6084168" y="5949280"/>
              <a:ext cx="280831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/>
                <a:t>Фото: </a:t>
              </a:r>
              <a:r>
                <a:rPr lang="en-GB" sz="800" dirty="0"/>
                <a:t>webo.kz</a:t>
              </a:r>
              <a:endParaRPr lang="ru-RU" sz="800" dirty="0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179512" y="476672"/>
            <a:ext cx="581439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Познакомьтесь с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животными </a:t>
            </a:r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Мангистауской области, занесенными в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Красную книгу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Устюртский горный баран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0200"/>
            <a:ext cx="5338936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Устюртский горный баран населяет пустынные низкогорья Устюрта и Мангышлака. Это животное стройное, тонконогое, очень красивое. Именно необходимость его сохранения стала главной причиной организации Устюртского заповедника. </a:t>
            </a:r>
          </a:p>
          <a:p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Причины исчезновения: браконьерство, уничтожение мест обитания, а также неблагоприятные погодные явления (засухи, джуты, пыльные бури).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96136" y="1916832"/>
            <a:ext cx="2736304" cy="3312368"/>
            <a:chOff x="5796136" y="1916832"/>
            <a:chExt cx="2736304" cy="3312368"/>
          </a:xfrm>
        </p:grpSpPr>
        <p:pic>
          <p:nvPicPr>
            <p:cNvPr id="21506" name="Picture 2" descr="http://im4.asset.yvimg.kz/userimages/anar_ks/nVCzdG49O9h7iXONW12FheIrnW9vjj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6136" y="1916832"/>
              <a:ext cx="2733675" cy="3124201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6084168" y="5013756"/>
              <a:ext cx="244827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http://yvision.kz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Джейран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57358"/>
            <a:ext cx="4762872" cy="367240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1950" dirty="0">
                <a:latin typeface="Times New Roman" pitchFamily="18" charset="0"/>
                <a:cs typeface="Times New Roman" pitchFamily="18" charset="0"/>
              </a:rPr>
              <a:t>Джейран – степная газель. У самцов рога чёрного цвета, около 30 см длиной.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1950" dirty="0">
                <a:latin typeface="Times New Roman" pitchFamily="18" charset="0"/>
                <a:cs typeface="Times New Roman" pitchFamily="18" charset="0"/>
              </a:rPr>
              <a:t>Окраска – песчаного цвета. Хвост – с черным концом. Когда джейран бежит, он поднимает хвост вертикально, и его черный конец резко выделяется на фоне белого «зеркала», за что джейран получил прозвание «черный хвост» (по-казахски «кара-куйрюк»).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1950" dirty="0">
                <a:latin typeface="Times New Roman" pitchFamily="18" charset="0"/>
                <a:cs typeface="Times New Roman" pitchFamily="18" charset="0"/>
              </a:rPr>
              <a:t>Джейран – обитатель пустынь и полупустынь с очень редкой чахлой растительностью.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4932040" y="1457358"/>
            <a:ext cx="4114428" cy="3747676"/>
            <a:chOff x="4932040" y="1768976"/>
            <a:chExt cx="4114428" cy="3747676"/>
          </a:xfrm>
        </p:grpSpPr>
        <p:pic>
          <p:nvPicPr>
            <p:cNvPr id="20482" name="Picture 2" descr="Три джейрана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32040" y="1768976"/>
              <a:ext cx="4114428" cy="3604240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6084168" y="5301208"/>
              <a:ext cx="291581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/>
                <a:t>Фото: </a:t>
              </a:r>
              <a:r>
                <a:rPr lang="en-GB" sz="800" dirty="0"/>
                <a:t>tepid.ru</a:t>
              </a:r>
              <a:endParaRPr lang="ru-RU" sz="8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07504" y="5345790"/>
            <a:ext cx="8928992" cy="1179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ru-RU" sz="195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Кормятся джейраны травянистыми и кустарниковыми растениями. Пьют не только пресную, но и горько-соленую воду, в том числе из Каспийского моря. Причина исчезновения: браконьерство.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Сокол Балабан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5259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Крупный сокол часто с рыжевато-желтыми тонами в окраске. Балабан населяет лесостепи, степи, горы, полупустыни; живет как в горах, так и на равнинах.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Гнездится балабан на скалах, на обрывах. Питается сусликами, тушканчиками, мелкими птицами.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Причины исчезновения: браконьерство, изъятие птенцов для соколиной охоты, убийство ради изготовления чучел.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5796136" y="3573016"/>
            <a:ext cx="2592288" cy="2447692"/>
            <a:chOff x="5796136" y="3573016"/>
            <a:chExt cx="2592288" cy="2447692"/>
          </a:xfrm>
        </p:grpSpPr>
        <p:pic>
          <p:nvPicPr>
            <p:cNvPr id="19460" name="Picture 4" descr="Балобан на земле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6136" y="3573016"/>
              <a:ext cx="2592288" cy="2304256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300192" y="5805264"/>
              <a:ext cx="208823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tepid.ru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796136" y="1556792"/>
            <a:ext cx="2619375" cy="1871628"/>
            <a:chOff x="5796136" y="1556792"/>
            <a:chExt cx="2619375" cy="1871628"/>
          </a:xfrm>
        </p:grpSpPr>
        <p:pic>
          <p:nvPicPr>
            <p:cNvPr id="19458" name="Picture 2" descr="Falco cherrug 1 (Bohuš Číčel)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556792"/>
              <a:ext cx="2619375" cy="1743076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372200" y="3212976"/>
              <a:ext cx="201622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wikipedia.org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Манул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3826768" cy="345638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Манул – животное размером с домашнюю кошку. Мех у манула самый пушистый и густой среди кошачьих. Населяет манул степные и полупустынные участки.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Кормится манул грызунами. Манул – очень редкое животное, и его численность продолжает сокращаться.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4972409"/>
            <a:ext cx="8496944" cy="90486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Причины исчезновения: браконьерская охота ради меха, беспривязное содержание собак, массовое использование капканов для отлова зайцев и лисиц.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284738" y="1484784"/>
            <a:ext cx="4607742" cy="3383796"/>
            <a:chOff x="4284738" y="1484784"/>
            <a:chExt cx="4607742" cy="3383796"/>
          </a:xfrm>
        </p:grpSpPr>
        <p:pic>
          <p:nvPicPr>
            <p:cNvPr id="18434" name="Picture 2" descr="http://megalive.kz/images/stories/0000/480491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84738" y="1484784"/>
              <a:ext cx="4600202" cy="3168352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228184" y="4653136"/>
              <a:ext cx="266429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http://megalive.kz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Физкультминутка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51920" y="6309320"/>
            <a:ext cx="50405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hlinkClick r:id="rId3"/>
              </a:rPr>
              <a:t>https://www.youtube.com/watch?v=abd1NWTWfEs</a:t>
            </a:r>
            <a:r>
              <a:rPr lang="ru-RU" sz="1000" dirty="0"/>
              <a:t> </a:t>
            </a:r>
          </a:p>
        </p:txBody>
      </p:sp>
      <p:pic>
        <p:nvPicPr>
          <p:cNvPr id="5" name="Физкультминутка (рекомендовано учителям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187624" y="1340768"/>
            <a:ext cx="6624736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Гепард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5"/>
            <a:ext cx="4042792" cy="374441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Эта длинноногая кошка – самое быстрое наземное млекопитающее. В Казахстане гепард населял пустынные участки полуострова Мангышлак, где основным кормом ему служили джейраны и муфлоны. Однако вот уже более 25 лет достоверные встречи этого зверя в Прикаспии не известны.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Гепард подлежит повсеместной и полной охране.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4941168"/>
            <a:ext cx="8352928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Arial" pitchFamily="34" charset="0"/>
              <a:buChar char="•"/>
            </a:pPr>
            <a:r>
              <a:rPr lang="ru-RU" sz="20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Причины исчезновения: освоение пустынных районов и распашка земель, исчезновение копытных зверей, в основном джейранов, а также преследование гепарда браконьерами. Особенно сильно хищники истреблялись участниками геологических и других экспедиций, имеющих высокопроходимый автотранспорт, а также – авиатранспорт (вертолеты, легкие самолеты).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644008" y="1340768"/>
            <a:ext cx="4248472" cy="3167772"/>
            <a:chOff x="4644008" y="1340768"/>
            <a:chExt cx="4248472" cy="3167772"/>
          </a:xfrm>
        </p:grpSpPr>
        <p:pic>
          <p:nvPicPr>
            <p:cNvPr id="17410" name="Picture 2" descr="http://megalive.kz/images/stories/0000/0_85dea_5185384_-1-XL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4008" y="1340768"/>
              <a:ext cx="4235624" cy="3012588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012160" y="4293096"/>
              <a:ext cx="28803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http://megalive.kz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Полоз четырехполосый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525658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Одна из крупнейших европейских змей, достигает в длину 2 м и в толщину 5-6 см. Обитает в пустынных и степных районах. Часто встречается предгорьях, на лесных опушках, в тугаях, саксаульниках, солончаках и на барханах, на виноградниках и в садах. В питании преобладают ящерицы, но иногда он охотно поедает грызунов и птиц.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Причины исчезновения: выпас скота, истребление человеком, отлов любителями для содержания в неволе.</a:t>
            </a:r>
          </a:p>
          <a:p>
            <a:endParaRPr lang="ru-RU" sz="2200" dirty="0"/>
          </a:p>
        </p:txBody>
      </p:sp>
      <p:pic>
        <p:nvPicPr>
          <p:cNvPr id="16386" name="Picture 2" descr="Elaphe quatuorlinea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826822"/>
            <a:ext cx="2524125" cy="1895476"/>
          </a:xfrm>
          <a:prstGeom prst="rect">
            <a:avLst/>
          </a:prstGeom>
          <a:noFill/>
        </p:spPr>
      </p:pic>
      <p:pic>
        <p:nvPicPr>
          <p:cNvPr id="16388" name="Picture 4" descr="Elaphe quatuorlineat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15054"/>
            <a:ext cx="2520280" cy="189021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04248" y="6453336"/>
            <a:ext cx="20882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wikipedia.org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Каспийская минога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4402832" cy="5001419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Вид, быстро сокращающий свою численность. Обитает исключительно в Каспийском бассейне. Для нереста входит в Волгу, Урал, Терек. В прошлом минога была обычным объектом промысла и использовалась сначала в высушенном виде вместо свечей. Затем было налажено производство деликатесного копченого продукта.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Причины исчезновения: строительство на реках, что не дают возможность подниматься на нерест.</a:t>
            </a:r>
          </a:p>
        </p:txBody>
      </p:sp>
      <p:sp>
        <p:nvSpPr>
          <p:cNvPr id="15362" name="AutoShape 2" descr="http://megabook.ru/stream/mediapreview?Key=%d0%9a%d0%b0%d1%81%d0%bf%d0%b8%d0%b9%d1%81%d0%ba%d0%b0%d1%8f%20%d0%bc%d0%b8%d0%bd%d0%be%d0%b3%d0%b0%20(%d1%80%d0%b8%d1%81%d1%83%d0%bd%d0%be%d0%ba)&amp;Width=10000&amp;Height=100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5364" name="AutoShape 4" descr="http://megabook.ru/stream/mediapreview?Key=%d0%9a%d0%b0%d1%81%d0%bf%d0%b8%d0%b9%d1%81%d0%ba%d0%b0%d1%8f%20%d0%bc%d0%b8%d0%bd%d0%be%d0%b3%d0%b0%20(%d1%80%d0%b8%d1%81%d1%83%d0%bd%d0%be%d0%ba)&amp;Width=10000&amp;Height=100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5366" name="Picture 6" descr="Волжская (каспийская) мино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124744"/>
            <a:ext cx="3836246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8" name="Picture 8" descr="Волжская (каспийская) миног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356992"/>
            <a:ext cx="3716541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940152" y="6453336"/>
            <a:ext cx="30243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http://vilingstore.net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Нарисуй одного, наиболее часто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встречаюшегося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информационных источниках, и понравившегося тебе животного, занесенного в Красную книгу области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819</Words>
  <Application>Microsoft Office PowerPoint</Application>
  <PresentationFormat>Экран (4:3)</PresentationFormat>
  <Paragraphs>57</Paragraphs>
  <Slides>13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Устюртский горный баран</vt:lpstr>
      <vt:lpstr>Джейран</vt:lpstr>
      <vt:lpstr>Сокол Балабан</vt:lpstr>
      <vt:lpstr>Манул</vt:lpstr>
      <vt:lpstr>Физкультминутка</vt:lpstr>
      <vt:lpstr>Гепард</vt:lpstr>
      <vt:lpstr>Полоз четырехполосый</vt:lpstr>
      <vt:lpstr>Каспийская минога</vt:lpstr>
      <vt:lpstr>Домашнее задание: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15</cp:revision>
  <dcterms:created xsi:type="dcterms:W3CDTF">2016-03-02T11:12:47Z</dcterms:created>
  <dcterms:modified xsi:type="dcterms:W3CDTF">2020-11-04T05:03:43Z</dcterms:modified>
</cp:coreProperties>
</file>