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1" r:id="rId2"/>
    <p:sldId id="257" r:id="rId3"/>
    <p:sldId id="262" r:id="rId4"/>
    <p:sldId id="258" r:id="rId5"/>
    <p:sldId id="263" r:id="rId6"/>
    <p:sldId id="260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919053-E0D8-43B0-A84F-FE26CA155BF1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19F71184-33CD-4A7C-ADD3-F3E6B68BF38E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– это учебно-воспитательное учреждение для обязательного начального образования детей.</a:t>
          </a:r>
        </a:p>
      </dgm:t>
    </dgm:pt>
    <dgm:pt modelId="{6C5B0BA6-58ED-4D9D-80F3-F74C0E0936D4}" type="parTrans" cxnId="{EAD8B47D-E867-4169-A0DD-F4E32D102F3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FF86813-C113-43FC-A012-1C0D800A641C}" type="sibTrans" cxnId="{EAD8B47D-E867-4169-A0DD-F4E32D102F3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87C454C-9EE2-4CE6-AE15-27A91179C230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– это очень просто. Школа – это очень сложно.</a:t>
          </a:r>
        </a:p>
      </dgm:t>
    </dgm:pt>
    <dgm:pt modelId="{0C0FCCF1-B747-4E92-BC2E-195E82B343B5}" type="parTrans" cxnId="{2F251883-9605-40E6-B74A-58BA864E71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F75B4F-E8C6-4113-9374-D60D3D999FA4}" type="sibTrans" cxnId="{2F251883-9605-40E6-B74A-58BA864E71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9AE681-3949-4928-A042-2BB5755CD13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Для тех, кто учится в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школе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для тех, кто в ней работает – это, наверно, вся жизнь.</a:t>
          </a:r>
        </a:p>
      </dgm:t>
    </dgm:pt>
    <dgm:pt modelId="{C82468CE-54A3-4771-9EEB-489CEBFDD0C8}" type="parTrans" cxnId="{A279720F-9A6F-4D77-A637-45F6D6C31B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0908614-874A-41A6-A003-CCCCC5AFF008}" type="sibTrans" cxnId="{A279720F-9A6F-4D77-A637-45F6D6C31B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AB22FE5-8452-4CDA-ADC5-8E5B6996A6B6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– это и здание, которое становится родным и близким, это и люди, которые учатся и учат.</a:t>
          </a:r>
        </a:p>
      </dgm:t>
    </dgm:pt>
    <dgm:pt modelId="{3272968B-9133-493D-9EBA-77BE8602CAB8}" type="parTrans" cxnId="{E73CAB38-78BB-49BF-A242-2253906780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B417FA-020E-4818-9C6F-D81979034DE1}" type="sibTrans" cxnId="{E73CAB38-78BB-49BF-A242-2253906780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25D505-3E54-4D9E-8061-2E819F60032D}" type="pres">
      <dgm:prSet presAssocID="{AE919053-E0D8-43B0-A84F-FE26CA155BF1}" presName="linear" presStyleCnt="0">
        <dgm:presLayoutVars>
          <dgm:animLvl val="lvl"/>
          <dgm:resizeHandles val="exact"/>
        </dgm:presLayoutVars>
      </dgm:prSet>
      <dgm:spPr/>
    </dgm:pt>
    <dgm:pt modelId="{64C9ADBA-34DF-4066-A475-473AF01327F8}" type="pres">
      <dgm:prSet presAssocID="{19F71184-33CD-4A7C-ADD3-F3E6B68BF38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4CA02EA-7763-44A3-BAA6-4125E9ADBF85}" type="pres">
      <dgm:prSet presAssocID="{6FF86813-C113-43FC-A012-1C0D800A641C}" presName="spacer" presStyleCnt="0"/>
      <dgm:spPr/>
    </dgm:pt>
    <dgm:pt modelId="{7A808E8B-6694-4757-A790-BA15612961DD}" type="pres">
      <dgm:prSet presAssocID="{287C454C-9EE2-4CE6-AE15-27A91179C23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283712C-9AD3-476B-9F50-0FAC5FC04389}" type="pres">
      <dgm:prSet presAssocID="{4DF75B4F-E8C6-4113-9374-D60D3D999FA4}" presName="spacer" presStyleCnt="0"/>
      <dgm:spPr/>
    </dgm:pt>
    <dgm:pt modelId="{E8C4027B-6D8E-44B9-9160-C7F3EC64EDCE}" type="pres">
      <dgm:prSet presAssocID="{9F9AE681-3949-4928-A042-2BB5755CD13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FB94708-C6AA-47F9-BD04-5A8844F61A87}" type="pres">
      <dgm:prSet presAssocID="{90908614-874A-41A6-A003-CCCCC5AFF008}" presName="spacer" presStyleCnt="0"/>
      <dgm:spPr/>
    </dgm:pt>
    <dgm:pt modelId="{16A19941-57EC-4173-ADB0-F9A304E32A71}" type="pres">
      <dgm:prSet presAssocID="{1AB22FE5-8452-4CDA-ADC5-8E5B6996A6B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EE2E80C-663C-4460-802D-4F2EF1ED423F}" type="presOf" srcId="{1AB22FE5-8452-4CDA-ADC5-8E5B6996A6B6}" destId="{16A19941-57EC-4173-ADB0-F9A304E32A71}" srcOrd="0" destOrd="0" presId="urn:microsoft.com/office/officeart/2005/8/layout/vList2"/>
    <dgm:cxn modelId="{A279720F-9A6F-4D77-A637-45F6D6C31B90}" srcId="{AE919053-E0D8-43B0-A84F-FE26CA155BF1}" destId="{9F9AE681-3949-4928-A042-2BB5755CD132}" srcOrd="2" destOrd="0" parTransId="{C82468CE-54A3-4771-9EEB-489CEBFDD0C8}" sibTransId="{90908614-874A-41A6-A003-CCCCC5AFF008}"/>
    <dgm:cxn modelId="{E73CAB38-78BB-49BF-A242-225390678053}" srcId="{AE919053-E0D8-43B0-A84F-FE26CA155BF1}" destId="{1AB22FE5-8452-4CDA-ADC5-8E5B6996A6B6}" srcOrd="3" destOrd="0" parTransId="{3272968B-9133-493D-9EBA-77BE8602CAB8}" sibTransId="{C1B417FA-020E-4818-9C6F-D81979034DE1}"/>
    <dgm:cxn modelId="{B9035A63-03B5-4A76-A9DC-B82BE3D08539}" type="presOf" srcId="{19F71184-33CD-4A7C-ADD3-F3E6B68BF38E}" destId="{64C9ADBA-34DF-4066-A475-473AF01327F8}" srcOrd="0" destOrd="0" presId="urn:microsoft.com/office/officeart/2005/8/layout/vList2"/>
    <dgm:cxn modelId="{EAD8B47D-E867-4169-A0DD-F4E32D102F33}" srcId="{AE919053-E0D8-43B0-A84F-FE26CA155BF1}" destId="{19F71184-33CD-4A7C-ADD3-F3E6B68BF38E}" srcOrd="0" destOrd="0" parTransId="{6C5B0BA6-58ED-4D9D-80F3-F74C0E0936D4}" sibTransId="{6FF86813-C113-43FC-A012-1C0D800A641C}"/>
    <dgm:cxn modelId="{2F251883-9605-40E6-B74A-58BA864E7188}" srcId="{AE919053-E0D8-43B0-A84F-FE26CA155BF1}" destId="{287C454C-9EE2-4CE6-AE15-27A91179C230}" srcOrd="1" destOrd="0" parTransId="{0C0FCCF1-B747-4E92-BC2E-195E82B343B5}" sibTransId="{4DF75B4F-E8C6-4113-9374-D60D3D999FA4}"/>
    <dgm:cxn modelId="{B0CD3C89-80B2-48CC-9DE6-308925A0CC06}" type="presOf" srcId="{AE919053-E0D8-43B0-A84F-FE26CA155BF1}" destId="{9425D505-3E54-4D9E-8061-2E819F60032D}" srcOrd="0" destOrd="0" presId="urn:microsoft.com/office/officeart/2005/8/layout/vList2"/>
    <dgm:cxn modelId="{779DE1A0-8065-49BE-93F0-467CD9AA3997}" type="presOf" srcId="{9F9AE681-3949-4928-A042-2BB5755CD132}" destId="{E8C4027B-6D8E-44B9-9160-C7F3EC64EDCE}" srcOrd="0" destOrd="0" presId="urn:microsoft.com/office/officeart/2005/8/layout/vList2"/>
    <dgm:cxn modelId="{3F8D0FFC-23AA-4D44-BEE5-B4E052115C94}" type="presOf" srcId="{287C454C-9EE2-4CE6-AE15-27A91179C230}" destId="{7A808E8B-6694-4757-A790-BA15612961DD}" srcOrd="0" destOrd="0" presId="urn:microsoft.com/office/officeart/2005/8/layout/vList2"/>
    <dgm:cxn modelId="{4DA4BDDE-DA8E-4DB6-A53A-4EF43F307016}" type="presParOf" srcId="{9425D505-3E54-4D9E-8061-2E819F60032D}" destId="{64C9ADBA-34DF-4066-A475-473AF01327F8}" srcOrd="0" destOrd="0" presId="urn:microsoft.com/office/officeart/2005/8/layout/vList2"/>
    <dgm:cxn modelId="{D09F34B2-7E04-4D61-BE92-991F61AAE0AF}" type="presParOf" srcId="{9425D505-3E54-4D9E-8061-2E819F60032D}" destId="{B4CA02EA-7763-44A3-BAA6-4125E9ADBF85}" srcOrd="1" destOrd="0" presId="urn:microsoft.com/office/officeart/2005/8/layout/vList2"/>
    <dgm:cxn modelId="{0ACFA657-980A-4300-BDBF-AFDA13016E53}" type="presParOf" srcId="{9425D505-3E54-4D9E-8061-2E819F60032D}" destId="{7A808E8B-6694-4757-A790-BA15612961DD}" srcOrd="2" destOrd="0" presId="urn:microsoft.com/office/officeart/2005/8/layout/vList2"/>
    <dgm:cxn modelId="{208604E5-B891-4E9E-AFA2-6D2020F13422}" type="presParOf" srcId="{9425D505-3E54-4D9E-8061-2E819F60032D}" destId="{7283712C-9AD3-476B-9F50-0FAC5FC04389}" srcOrd="3" destOrd="0" presId="urn:microsoft.com/office/officeart/2005/8/layout/vList2"/>
    <dgm:cxn modelId="{AED236DF-7B82-4C9E-8149-9A2FAA22A803}" type="presParOf" srcId="{9425D505-3E54-4D9E-8061-2E819F60032D}" destId="{E8C4027B-6D8E-44B9-9160-C7F3EC64EDCE}" srcOrd="4" destOrd="0" presId="urn:microsoft.com/office/officeart/2005/8/layout/vList2"/>
    <dgm:cxn modelId="{12906378-82B0-4128-9A16-9D6CBA70E132}" type="presParOf" srcId="{9425D505-3E54-4D9E-8061-2E819F60032D}" destId="{7FB94708-C6AA-47F9-BD04-5A8844F61A87}" srcOrd="5" destOrd="0" presId="urn:microsoft.com/office/officeart/2005/8/layout/vList2"/>
    <dgm:cxn modelId="{C3692AE9-5981-43CE-9C4E-F6A36B0E182A}" type="presParOf" srcId="{9425D505-3E54-4D9E-8061-2E819F60032D}" destId="{16A19941-57EC-4173-ADB0-F9A304E32A7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9ADBA-34DF-4066-A475-473AF01327F8}">
      <dsp:nvSpPr>
        <dsp:cNvPr id="0" name=""/>
        <dsp:cNvSpPr/>
      </dsp:nvSpPr>
      <dsp:spPr>
        <a:xfrm>
          <a:off x="0" y="277200"/>
          <a:ext cx="8004517" cy="10810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 – это учебно-воспитательное учреждение для обязательного начального образования детей.</a:t>
          </a:r>
        </a:p>
      </dsp:txBody>
      <dsp:txXfrm>
        <a:off x="0" y="277200"/>
        <a:ext cx="8004517" cy="1081080"/>
      </dsp:txXfrm>
    </dsp:sp>
    <dsp:sp modelId="{7A808E8B-6694-4757-A790-BA15612961DD}">
      <dsp:nvSpPr>
        <dsp:cNvPr id="0" name=""/>
        <dsp:cNvSpPr/>
      </dsp:nvSpPr>
      <dsp:spPr>
        <a:xfrm>
          <a:off x="0" y="1438920"/>
          <a:ext cx="8004517" cy="108108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 – это очень просто. Школа – это очень сложно.</a:t>
          </a:r>
        </a:p>
      </dsp:txBody>
      <dsp:txXfrm>
        <a:off x="0" y="1438920"/>
        <a:ext cx="8004517" cy="1081080"/>
      </dsp:txXfrm>
    </dsp:sp>
    <dsp:sp modelId="{E8C4027B-6D8E-44B9-9160-C7F3EC64EDCE}">
      <dsp:nvSpPr>
        <dsp:cNvPr id="0" name=""/>
        <dsp:cNvSpPr/>
      </dsp:nvSpPr>
      <dsp:spPr>
        <a:xfrm>
          <a:off x="0" y="2600640"/>
          <a:ext cx="8004517" cy="108108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Для тех, кто учится в </a:t>
          </a: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школе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, для тех, кто в ней работает – это, наверно, вся жизнь.</a:t>
          </a:r>
        </a:p>
      </dsp:txBody>
      <dsp:txXfrm>
        <a:off x="0" y="2600640"/>
        <a:ext cx="8004517" cy="1081080"/>
      </dsp:txXfrm>
    </dsp:sp>
    <dsp:sp modelId="{16A19941-57EC-4173-ADB0-F9A304E32A71}">
      <dsp:nvSpPr>
        <dsp:cNvPr id="0" name=""/>
        <dsp:cNvSpPr/>
      </dsp:nvSpPr>
      <dsp:spPr>
        <a:xfrm>
          <a:off x="0" y="3762360"/>
          <a:ext cx="8004517" cy="108108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kern="1200" dirty="0">
              <a:latin typeface="Times New Roman" pitchFamily="18" charset="0"/>
              <a:cs typeface="Times New Roman" pitchFamily="18" charset="0"/>
            </a:rPr>
            <a:t>Школа</a:t>
          </a: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 – это и здание, которое становится родным и близким, это и люди, которые учатся и учат.</a:t>
          </a:r>
        </a:p>
      </dsp:txBody>
      <dsp:txXfrm>
        <a:off x="0" y="3762360"/>
        <a:ext cx="8004517" cy="1081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83190-E04E-C74F-94FF-F48CAC26A9B4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0DC79-C5BC-9542-911E-49D1016055D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19. ШКОЛА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skov.ru/uploaded_files/images/shk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7920" y="0"/>
            <a:ext cx="2926080" cy="139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48843" cy="89298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школа?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33046" y="1392702"/>
          <a:ext cx="8004517" cy="512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9348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2304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как вы думаете что такое школа?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3148" t="2350" r="13095" b="2563"/>
          <a:stretch>
            <a:fillRect/>
          </a:stretch>
        </p:blipFill>
        <p:spPr bwMode="auto">
          <a:xfrm>
            <a:off x="168812" y="1026942"/>
            <a:ext cx="8806376" cy="565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школ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59" b="7259"/>
          <a:stretch>
            <a:fillRect/>
          </a:stretch>
        </p:blipFill>
        <p:spPr bwMode="auto">
          <a:xfrm>
            <a:off x="225083" y="534572"/>
            <a:ext cx="3700531" cy="5978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925614" y="273050"/>
            <a:ext cx="4761186" cy="6240292"/>
          </a:xfrm>
          <a:prstGeom prst="leftArrow">
            <a:avLst>
              <a:gd name="adj1" fmla="val 81089"/>
              <a:gd name="adj2" fmla="val 3101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ru-RU" sz="2800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0" dirty="0">
                <a:latin typeface="Times New Roman" pitchFamily="18" charset="0"/>
                <a:cs typeface="Times New Roman" pitchFamily="18" charset="0"/>
              </a:rPr>
              <a:t>Школа – это место, где не только получаешь образование, в школе вы получаете интеллектуальное, духовное и эмоциональное воспитание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449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достижения результатов можно выделить два принципа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41212" cy="25919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Принцип сотрудничества: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Знать и учитывать личные качества ребенка и взрослого;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Ценить в каждом человеке компетентность, инициативу, ответственность;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Максимально развивать и поддерживать инициативу, творческие способности взрослого и ребенка, умение проявить их в школьном коллективе.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4192172"/>
            <a:ext cx="7941212" cy="237743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Принцип уважения и доверия: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Уважать человека в себе и уважать всех;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Создавать свободу доверия на основе взаимоуважения;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Бережно и чутко относиться друг к другу, избегать противоборства и конфликтов. 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341" y="900332"/>
            <a:ext cx="4593102" cy="625694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02191" y="1772529"/>
            <a:ext cx="557080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Подсчитайте, сколько пылинок за сутки вдыхает каждый ученик Вашего класса, если объем вдыхаемого воздуха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0,5 л,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продолжительность вдоха – выдоха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5 с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а в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 м</a:t>
            </a:r>
            <a:r>
              <a:rPr lang="ru-RU" sz="2800" i="1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воздуха содержится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10 000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пылинок.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971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292927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Напишите краткое сообщение об интересном случае, произошедшем с вами в школе или о добром мероприятии, проведенном вами в школе.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Используя информационные ресурсы напишите эссе о типах и формах школ и принципах их работы.</a:t>
            </a:r>
          </a:p>
        </p:txBody>
      </p:sp>
    </p:spTree>
    <p:extLst>
      <p:ext uri="{BB962C8B-B14F-4D97-AF65-F5344CB8AC3E}">
        <p14:creationId xmlns:p14="http://schemas.microsoft.com/office/powerpoint/2010/main" val="6039342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292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Kunstler Script</vt:lpstr>
      <vt:lpstr>Times New Roman</vt:lpstr>
      <vt:lpstr>Тема Office</vt:lpstr>
      <vt:lpstr>CorelDRAW</vt:lpstr>
      <vt:lpstr>19. ШКОЛА</vt:lpstr>
      <vt:lpstr>Что такое школа?</vt:lpstr>
      <vt:lpstr>А как вы думаете что такое школа?</vt:lpstr>
      <vt:lpstr>Презентация PowerPoint</vt:lpstr>
      <vt:lpstr>Для достижения результатов можно выделить два принципа</vt:lpstr>
      <vt:lpstr>Задача</vt:lpstr>
      <vt:lpstr>Домашнее задание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</dc:title>
  <dc:creator>Тимур Мустафин</dc:creator>
  <cp:lastModifiedBy>Пользователь</cp:lastModifiedBy>
  <cp:revision>8</cp:revision>
  <dcterms:created xsi:type="dcterms:W3CDTF">2016-04-22T11:38:51Z</dcterms:created>
  <dcterms:modified xsi:type="dcterms:W3CDTF">2020-11-04T05:36:19Z</dcterms:modified>
</cp:coreProperties>
</file>